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bin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embeddings/oleObject1.bin" ContentType="application/vnd.openxmlformats-officedocument.oleObject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media/image80.bin" ContentType="image/jpeg"/>
  <Override PartName="/ppt/media/image81.bin" ContentType="image/jpeg"/>
  <Override PartName="/ppt/media/image82.bin" ContentType="image/jpeg"/>
  <Override PartName="/ppt/media/image83.bin" ContentType="image/jpeg"/>
  <Override PartName="/ppt/media/image84.bin" ContentType="image/jpeg"/>
  <Override PartName="/ppt/media/image85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310.bin" ContentType="image/svg+xml"/>
  <Override PartName="/ppt/media/image130.bin" ContentType="image/svg+xml"/>
  <Override PartName="/ppt/media/image16.bin" ContentType="image/svg+xml"/>
  <Override PartName="/ppt/media/image19.bin" ContentType="image/svg+xml"/>
  <Override PartName="/ppt/media/image22.bin" ContentType="image/svg+xml"/>
  <Override PartName="/ppt/media/image25.bin" ContentType="image/svg+xml"/>
  <Override PartName="/ppt/media/image28.bin" ContentType="image/svg+xml"/>
  <Override PartName="/ppt/media/image31.bin" ContentType="image/svg+xml"/>
  <Override PartName="/ppt/media/image43.bin" ContentType="image/svg+xml"/>
  <Override PartName="/ppt/media/image129.bin" ContentType="image/svg+xml"/>
  <Override PartName="/ppt/media/image214.bin" ContentType="image/svg+xml"/>
  <Override PartName="/ppt/media/image216.bin" ContentType="image/svg+xml"/>
  <Override PartName="/ppt/media/image218.bin" ContentType="image/svg+xml"/>
  <Override PartName="/ppt/media/image220.bin" ContentType="image/svg+xml"/>
  <Override PartName="/ppt/media/image230.bin" ContentType="image/svg+xml"/>
  <Override PartName="/ppt/media/image234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1833" r:id="rId3"/>
    <p:sldId id="1832" r:id="rId4"/>
    <p:sldId id="315" r:id="rId5"/>
    <p:sldId id="1748" r:id="rId6"/>
    <p:sldId id="389" r:id="rId7"/>
    <p:sldId id="412" r:id="rId8"/>
    <p:sldId id="435" r:id="rId9"/>
    <p:sldId id="480" r:id="rId10"/>
    <p:sldId id="587" r:id="rId11"/>
    <p:sldId id="645" r:id="rId12"/>
    <p:sldId id="683" r:id="rId13"/>
    <p:sldId id="722" r:id="rId14"/>
    <p:sldId id="820" r:id="rId15"/>
    <p:sldId id="947" r:id="rId16"/>
    <p:sldId id="1065" r:id="rId17"/>
    <p:sldId id="1103" r:id="rId18"/>
    <p:sldId id="1201" r:id="rId19"/>
    <p:sldId id="1831" r:id="rId20"/>
    <p:sldId id="1229" r:id="rId21"/>
    <p:sldId id="1273" r:id="rId22"/>
    <p:sldId id="1307" r:id="rId23"/>
    <p:sldId id="1345" r:id="rId24"/>
    <p:sldId id="1452" r:id="rId25"/>
    <p:sldId id="1534" r:id="rId26"/>
    <p:sldId id="1590" r:id="rId27"/>
    <p:sldId id="1714" r:id="rId28"/>
    <p:sldId id="1666" r:id="rId29"/>
    <p:sldId id="1635" r:id="rId30"/>
    <p:sldId id="1834" r:id="rId31"/>
  </p:sldIdLst>
  <p:sldSz cx="18288000" cy="10287000"/>
  <p:notesSz cx="18288000" cy="10287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Inter" panose="020B0604020202020204" charset="0"/>
      <p:regular r:id="rId38"/>
    </p:embeddedFont>
    <p:embeddedFont>
      <p:font typeface="Lexend" panose="020B0604020202020204" charset="0"/>
      <p:bold r:id="rId39"/>
    </p:embeddedFont>
    <p:embeddedFont>
      <p:font typeface="Lexend Medium" panose="020B0604020202020204" charset="0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0" autoAdjust="0"/>
    <p:restoredTop sz="94660"/>
  </p:normalViewPr>
  <p:slideViewPr>
    <p:cSldViewPr snapToGrid="0">
      <p:cViewPr varScale="1">
        <p:scale>
          <a:sx n="57" d="100"/>
          <a:sy n="57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RAJ\Desktop\SQL%20Projecct%20Files\Subjective\RevenueByCit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RAJ\Desktop\SQL%20Projecct%20Files\Subjective\GEnre%20Rabk%20within%20US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SAIRAJ\Desktop\SQL%20Projecct%20Files\Subjective\3-Customer%20Purchasing%20Behavior%20Analysi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RAJ\Desktop\SQL%20Projecct%20Files\Subjective\3-Customer%20Purchasing%20Behavior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[4.Top 3.xlsx]Sheet1!PivotTable2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baseline="0">
                <a:solidFill>
                  <a:sysClr val="windowText" lastClr="000000"/>
                </a:solidFill>
                <a:effectLst/>
              </a:rPr>
              <a:t>Customers purchases in Genre in terms of quantity - Top 3</a:t>
            </a:r>
            <a:endParaRPr lang="en-IN" sz="2800" b="1">
              <a:solidFill>
                <a:sysClr val="windowText" lastClr="00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8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0269909239625697E-2"/>
          <c:y val="0.12943768305599171"/>
          <c:w val="0.95537601301972919"/>
          <c:h val="0.60693644274961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Sheet1!$A$4:$A$41</c:f>
              <c:multiLvlStrCache>
                <c:ptCount val="34"/>
                <c:lvl>
                  <c:pt idx="0">
                    <c:v>Rock</c:v>
                  </c:pt>
                  <c:pt idx="1">
                    <c:v>Metal</c:v>
                  </c:pt>
                  <c:pt idx="2">
                    <c:v>Alternative &amp; Punk</c:v>
                  </c:pt>
                  <c:pt idx="3">
                    <c:v>Alternative</c:v>
                  </c:pt>
                  <c:pt idx="4">
                    <c:v>R&amp;B/Soul</c:v>
                  </c:pt>
                  <c:pt idx="5">
                    <c:v>Blues</c:v>
                  </c:pt>
                  <c:pt idx="6">
                    <c:v>Pop</c:v>
                  </c:pt>
                  <c:pt idx="7">
                    <c:v>Soundtrack</c:v>
                  </c:pt>
                  <c:pt idx="8">
                    <c:v>Latin</c:v>
                  </c:pt>
                  <c:pt idx="9">
                    <c:v>Reggae</c:v>
                  </c:pt>
                  <c:pt idx="10">
                    <c:v>Rock</c:v>
                  </c:pt>
                  <c:pt idx="11">
                    <c:v>Blues</c:v>
                  </c:pt>
                  <c:pt idx="12">
                    <c:v>Alternative &amp; Punk</c:v>
                  </c:pt>
                  <c:pt idx="13">
                    <c:v>Latin</c:v>
                  </c:pt>
                  <c:pt idx="14">
                    <c:v>Metal</c:v>
                  </c:pt>
                  <c:pt idx="15">
                    <c:v>Alternative</c:v>
                  </c:pt>
                  <c:pt idx="16">
                    <c:v>Easy Listening</c:v>
                  </c:pt>
                  <c:pt idx="17">
                    <c:v>R&amp;B/Soul</c:v>
                  </c:pt>
                  <c:pt idx="18">
                    <c:v>Classical</c:v>
                  </c:pt>
                  <c:pt idx="19">
                    <c:v>Reggae</c:v>
                  </c:pt>
                  <c:pt idx="20">
                    <c:v>Pop</c:v>
                  </c:pt>
                  <c:pt idx="21">
                    <c:v>Hip Hop/Rap</c:v>
                  </c:pt>
                  <c:pt idx="22">
                    <c:v>Jazz</c:v>
                  </c:pt>
                  <c:pt idx="23">
                    <c:v>Rock</c:v>
                  </c:pt>
                  <c:pt idx="24">
                    <c:v>Alternative &amp; Punk</c:v>
                  </c:pt>
                  <c:pt idx="25">
                    <c:v>Metal</c:v>
                  </c:pt>
                  <c:pt idx="26">
                    <c:v>Alternative</c:v>
                  </c:pt>
                  <c:pt idx="27">
                    <c:v>Latin</c:v>
                  </c:pt>
                  <c:pt idx="28">
                    <c:v>R&amp;B/Soul</c:v>
                  </c:pt>
                  <c:pt idx="29">
                    <c:v>Classical</c:v>
                  </c:pt>
                  <c:pt idx="30">
                    <c:v>Jazz</c:v>
                  </c:pt>
                  <c:pt idx="31">
                    <c:v>Pop</c:v>
                  </c:pt>
                  <c:pt idx="32">
                    <c:v>Easy Listening</c:v>
                  </c:pt>
                  <c:pt idx="33">
                    <c:v>Electronica/Dance</c:v>
                  </c:pt>
                </c:lvl>
                <c:lvl>
                  <c:pt idx="0">
                    <c:v>Frank</c:v>
                  </c:pt>
                  <c:pt idx="10">
                    <c:v>FrantiÅ¡ek</c:v>
                  </c:pt>
                  <c:pt idx="23">
                    <c:v>Helena</c:v>
                  </c:pt>
                </c:lvl>
              </c:multiLvlStrCache>
            </c:multiLvlStrRef>
          </c:cat>
          <c:val>
            <c:numRef>
              <c:f>Sheet1!$B$4:$B$41</c:f>
              <c:numCache>
                <c:formatCode>General</c:formatCode>
                <c:ptCount val="34"/>
                <c:pt idx="0">
                  <c:v>64</c:v>
                </c:pt>
                <c:pt idx="1">
                  <c:v>32</c:v>
                </c:pt>
                <c:pt idx="2">
                  <c:v>20</c:v>
                </c:pt>
                <c:pt idx="3">
                  <c:v>18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67</c:v>
                </c:pt>
                <c:pt idx="11">
                  <c:v>18</c:v>
                </c:pt>
                <c:pt idx="12">
                  <c:v>18</c:v>
                </c:pt>
                <c:pt idx="13">
                  <c:v>16</c:v>
                </c:pt>
                <c:pt idx="14">
                  <c:v>14</c:v>
                </c:pt>
                <c:pt idx="15">
                  <c:v>4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76</c:v>
                </c:pt>
                <c:pt idx="24">
                  <c:v>24</c:v>
                </c:pt>
                <c:pt idx="25">
                  <c:v>9</c:v>
                </c:pt>
                <c:pt idx="26">
                  <c:v>6</c:v>
                </c:pt>
                <c:pt idx="27">
                  <c:v>5</c:v>
                </c:pt>
                <c:pt idx="28">
                  <c:v>3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D5-4F56-A957-D4AFAAC304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9"/>
        <c:overlap val="-7"/>
        <c:axId val="2128907936"/>
        <c:axId val="2128907104"/>
      </c:barChart>
      <c:catAx>
        <c:axId val="212890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907104"/>
        <c:crosses val="autoZero"/>
        <c:auto val="1"/>
        <c:lblAlgn val="ctr"/>
        <c:lblOffset val="100"/>
        <c:noMultiLvlLbl val="0"/>
      </c:catAx>
      <c:valAx>
        <c:axId val="2128907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90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70AD47">
          <a:lumMod val="7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[RevenueByCity.xlsx]Sheet1!PivotTable1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Top 5 Countries by Total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2811122081997554E-2"/>
          <c:y val="0.11694369893904107"/>
          <c:w val="0.90796354528757961"/>
          <c:h val="0.795522531514546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Sheet1!$A$4:$A$9</c:f>
              <c:strCache>
                <c:ptCount val="5"/>
                <c:pt idx="0">
                  <c:v>Brazil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USA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427.68</c:v>
                </c:pt>
                <c:pt idx="1">
                  <c:v>535.59</c:v>
                </c:pt>
                <c:pt idx="2">
                  <c:v>389.06999999999994</c:v>
                </c:pt>
                <c:pt idx="3">
                  <c:v>334.62</c:v>
                </c:pt>
                <c:pt idx="4">
                  <c:v>1040.49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A-4E03-9851-0B8F7DC235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7889888"/>
        <c:axId val="1377884896"/>
      </c:barChart>
      <c:catAx>
        <c:axId val="137788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884896"/>
        <c:crosses val="autoZero"/>
        <c:auto val="1"/>
        <c:lblAlgn val="ctr"/>
        <c:lblOffset val="100"/>
        <c:noMultiLvlLbl val="0"/>
      </c:catAx>
      <c:valAx>
        <c:axId val="137788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88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[GEnre Rabk within USA.xlsx]Sheet1!PivotTable3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Top</a:t>
            </a:r>
            <a:r>
              <a:rPr lang="en-US" sz="2400" b="1" baseline="0" dirty="0"/>
              <a:t> 10 Genre from USA by Sales</a:t>
            </a:r>
            <a:endParaRPr lang="en-US" sz="2400" b="1" dirty="0"/>
          </a:p>
        </c:rich>
      </c:tx>
      <c:layout>
        <c:manualLayout>
          <c:xMode val="edge"/>
          <c:yMode val="edge"/>
          <c:x val="0.38280328420999615"/>
          <c:y val="2.20492937715374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7759325691367734E-2"/>
          <c:y val="0.13480538096813319"/>
          <c:w val="0.9414427104687243"/>
          <c:h val="0.654076384888073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Sheet1!$A$4:$A$14</c:f>
              <c:strCache>
                <c:ptCount val="10"/>
                <c:pt idx="0">
                  <c:v>Rock</c:v>
                </c:pt>
                <c:pt idx="1">
                  <c:v>Alternative &amp; Punk</c:v>
                </c:pt>
                <c:pt idx="2">
                  <c:v>Metal</c:v>
                </c:pt>
                <c:pt idx="3">
                  <c:v>R&amp;B/Soul</c:v>
                </c:pt>
                <c:pt idx="4">
                  <c:v>Blues</c:v>
                </c:pt>
                <c:pt idx="5">
                  <c:v>Alternative</c:v>
                </c:pt>
                <c:pt idx="6">
                  <c:v>Latin</c:v>
                </c:pt>
                <c:pt idx="7">
                  <c:v>Pop</c:v>
                </c:pt>
                <c:pt idx="8">
                  <c:v>Hip Hop/Rap</c:v>
                </c:pt>
                <c:pt idx="9">
                  <c:v>Jazz</c:v>
                </c:pt>
              </c:strCache>
            </c:strRef>
          </c:cat>
          <c:val>
            <c:numRef>
              <c:f>Sheet1!$B$4:$B$14</c:f>
              <c:numCache>
                <c:formatCode>General</c:formatCode>
                <c:ptCount val="10"/>
                <c:pt idx="0">
                  <c:v>554.4</c:v>
                </c:pt>
                <c:pt idx="1">
                  <c:v>128.69999999999999</c:v>
                </c:pt>
                <c:pt idx="2">
                  <c:v>122.76</c:v>
                </c:pt>
                <c:pt idx="3">
                  <c:v>52.47</c:v>
                </c:pt>
                <c:pt idx="4">
                  <c:v>35.64</c:v>
                </c:pt>
                <c:pt idx="5">
                  <c:v>34.65</c:v>
                </c:pt>
                <c:pt idx="6">
                  <c:v>21.78</c:v>
                </c:pt>
                <c:pt idx="7">
                  <c:v>21.78</c:v>
                </c:pt>
                <c:pt idx="8">
                  <c:v>19.8</c:v>
                </c:pt>
                <c:pt idx="9">
                  <c:v>13.86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41-4DF6-A11D-60BDED9806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4782751"/>
        <c:axId val="204780255"/>
      </c:barChart>
      <c:catAx>
        <c:axId val="20478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780255"/>
        <c:crosses val="autoZero"/>
        <c:auto val="1"/>
        <c:lblAlgn val="ctr"/>
        <c:lblOffset val="100"/>
        <c:noMultiLvlLbl val="0"/>
      </c:catAx>
      <c:valAx>
        <c:axId val="204780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78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[3-Customer Purchasing Behavior Analysis.xlsx]Sheet3!PivotTable2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Purchase Frequency of Old and New Customers</a:t>
            </a:r>
          </a:p>
        </c:rich>
      </c:tx>
      <c:layout>
        <c:manualLayout>
          <c:xMode val="edge"/>
          <c:yMode val="edge"/>
          <c:x val="0.29401279785946394"/>
          <c:y val="8.484051070796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7687199383722002E-2"/>
          <c:y val="0.30050243742077759"/>
          <c:w val="0.89019685039370078"/>
          <c:h val="0.55850533424266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Sheet3!$A$4:$A$6</c:f>
              <c:strCache>
                <c:ptCount val="2"/>
                <c:pt idx="0">
                  <c:v>Long Term</c:v>
                </c:pt>
                <c:pt idx="1">
                  <c:v>New</c:v>
                </c:pt>
              </c:strCache>
            </c:strRef>
          </c:cat>
          <c:val>
            <c:numRef>
              <c:f>Sheet3!$B$4:$B$6</c:f>
              <c:numCache>
                <c:formatCode>General</c:formatCode>
                <c:ptCount val="2"/>
                <c:pt idx="0">
                  <c:v>583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A-416D-BA65-D083F791A8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60471088"/>
        <c:axId val="1460474000"/>
      </c:barChart>
      <c:catAx>
        <c:axId val="146047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474000"/>
        <c:crosses val="autoZero"/>
        <c:auto val="1"/>
        <c:lblAlgn val="ctr"/>
        <c:lblOffset val="100"/>
        <c:noMultiLvlLbl val="0"/>
      </c:catAx>
      <c:valAx>
        <c:axId val="1460474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47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[3-Customer Purchasing Behavior Analysis.xlsx]Sheet4!PivotTable3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Average Spending Amount Of New and Old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2891372500013583E-2"/>
          <c:y val="0.22862713468919066"/>
          <c:w val="0.91706705340534389"/>
          <c:h val="0.65040071326961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Long Term</c:v>
                </c:pt>
                <c:pt idx="1">
                  <c:v>New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2"/>
                <c:pt idx="0">
                  <c:v>9.8034545454545441</c:v>
                </c:pt>
                <c:pt idx="1">
                  <c:v>9.3025000000000002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4-478E-8ACA-391F56452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90174592"/>
        <c:axId val="1467169200"/>
      </c:barChart>
      <c:catAx>
        <c:axId val="109017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169200"/>
        <c:crosses val="autoZero"/>
        <c:auto val="1"/>
        <c:lblAlgn val="ctr"/>
        <c:lblOffset val="100"/>
        <c:noMultiLvlLbl val="0"/>
      </c:catAx>
      <c:valAx>
        <c:axId val="1467169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7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bin"/><Relationship Id="rId3" Type="http://schemas.openxmlformats.org/officeDocument/2006/relationships/image" Target="../media/image2.bin"/><Relationship Id="rId7" Type="http://schemas.openxmlformats.org/officeDocument/2006/relationships/image" Target="../media/image4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bin"/><Relationship Id="rId5" Type="http://schemas.openxmlformats.org/officeDocument/2006/relationships/image" Target="../media/image8.bin"/><Relationship Id="rId4" Type="http://schemas.openxmlformats.org/officeDocument/2006/relationships/image" Target="../media/image7.bin"/><Relationship Id="rId9" Type="http://schemas.openxmlformats.org/officeDocument/2006/relationships/image" Target="../media/image4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5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5" Type="http://schemas.openxmlformats.org/officeDocument/2006/relationships/image" Target="../media/image45.bin"/><Relationship Id="rId4" Type="http://schemas.openxmlformats.org/officeDocument/2006/relationships/image" Target="../media/image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bin"/><Relationship Id="rId3" Type="http://schemas.openxmlformats.org/officeDocument/2006/relationships/image" Target="../media/image2.bin"/><Relationship Id="rId7" Type="http://schemas.openxmlformats.org/officeDocument/2006/relationships/image" Target="../media/image4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bin"/><Relationship Id="rId5" Type="http://schemas.openxmlformats.org/officeDocument/2006/relationships/image" Target="../media/image8.bin"/><Relationship Id="rId4" Type="http://schemas.openxmlformats.org/officeDocument/2006/relationships/image" Target="../media/image7.bin"/><Relationship Id="rId9" Type="http://schemas.openxmlformats.org/officeDocument/2006/relationships/image" Target="../media/image44.bin"/></Relationships>
</file>

<file path=ppt/slides/_rels/slide14.xml.rels><?xml version="1.0" encoding="UTF-8" standalone="yes"?>
<Relationships xmlns="http://schemas.openxmlformats.org/package/2006/relationships"><Relationship Id="rId281" Type="http://schemas.openxmlformats.org/officeDocument/2006/relationships/image" Target="../media/image129.bin"/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bin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bin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463" Type="http://schemas.openxmlformats.org/officeDocument/2006/relationships/image" Target="../media/image216.bin"/><Relationship Id="rId467" Type="http://schemas.openxmlformats.org/officeDocument/2006/relationships/image" Target="../media/image53.bin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7.xml"/><Relationship Id="rId466" Type="http://schemas.openxmlformats.org/officeDocument/2006/relationships/image" Target="../media/image218.bin"/><Relationship Id="rId461" Type="http://schemas.openxmlformats.org/officeDocument/2006/relationships/image" Target="../media/image51.bin"/><Relationship Id="rId460" Type="http://schemas.openxmlformats.org/officeDocument/2006/relationships/image" Target="../media/image214.bin"/><Relationship Id="rId4" Type="http://schemas.openxmlformats.org/officeDocument/2006/relationships/image" Target="../media/image50.bin"/><Relationship Id="rId464" Type="http://schemas.openxmlformats.org/officeDocument/2006/relationships/image" Target="../media/image52.bin"/><Relationship Id="rId469" Type="http://schemas.openxmlformats.org/officeDocument/2006/relationships/image" Target="../media/image22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bin"/><Relationship Id="rId13" Type="http://schemas.openxmlformats.org/officeDocument/2006/relationships/image" Target="../media/image61.bin"/><Relationship Id="rId3" Type="http://schemas.openxmlformats.org/officeDocument/2006/relationships/image" Target="../media/image2.bin"/><Relationship Id="rId7" Type="http://schemas.openxmlformats.org/officeDocument/2006/relationships/image" Target="../media/image55.bin"/><Relationship Id="rId12" Type="http://schemas.openxmlformats.org/officeDocument/2006/relationships/image" Target="../media/image6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bin"/><Relationship Id="rId11" Type="http://schemas.openxmlformats.org/officeDocument/2006/relationships/image" Target="../media/image59.bin"/><Relationship Id="rId5" Type="http://schemas.openxmlformats.org/officeDocument/2006/relationships/image" Target="../media/image8.bin"/><Relationship Id="rId10" Type="http://schemas.openxmlformats.org/officeDocument/2006/relationships/image" Target="../media/image58.bin"/><Relationship Id="rId4" Type="http://schemas.openxmlformats.org/officeDocument/2006/relationships/image" Target="../media/image7.bin"/><Relationship Id="rId9" Type="http://schemas.openxmlformats.org/officeDocument/2006/relationships/image" Target="../media/image5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bin"/><Relationship Id="rId3" Type="http://schemas.openxmlformats.org/officeDocument/2006/relationships/image" Target="../media/image2.bin"/><Relationship Id="rId489" Type="http://schemas.openxmlformats.org/officeDocument/2006/relationships/image" Target="../media/image230.bin"/><Relationship Id="rId497" Type="http://schemas.openxmlformats.org/officeDocument/2006/relationships/image" Target="../media/image5.bin"/><Relationship Id="rId7" Type="http://schemas.openxmlformats.org/officeDocument/2006/relationships/image" Target="../media/image62.bin"/><Relationship Id="rId2" Type="http://schemas.openxmlformats.org/officeDocument/2006/relationships/image" Target="../media/image1.bin"/><Relationship Id="rId491" Type="http://schemas.openxmlformats.org/officeDocument/2006/relationships/image" Target="../media/image65.bin"/><Relationship Id="rId496" Type="http://schemas.openxmlformats.org/officeDocument/2006/relationships/image" Target="../media/image23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5" Type="http://schemas.openxmlformats.org/officeDocument/2006/relationships/image" Target="../media/image45.bin"/><Relationship Id="rId490" Type="http://schemas.openxmlformats.org/officeDocument/2006/relationships/image" Target="../media/image64.bin"/><Relationship Id="rId4" Type="http://schemas.openxmlformats.org/officeDocument/2006/relationships/image" Target="../media/image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bin"/><Relationship Id="rId7" Type="http://schemas.openxmlformats.org/officeDocument/2006/relationships/image" Target="../media/image6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bin"/><Relationship Id="rId5" Type="http://schemas.openxmlformats.org/officeDocument/2006/relationships/image" Target="../media/image67.bin"/><Relationship Id="rId4" Type="http://schemas.openxmlformats.org/officeDocument/2006/relationships/image" Target="../media/image66.bin"/><Relationship Id="rId9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bin"/><Relationship Id="rId3" Type="http://schemas.openxmlformats.org/officeDocument/2006/relationships/image" Target="../media/image2.bin"/><Relationship Id="rId7" Type="http://schemas.openxmlformats.org/officeDocument/2006/relationships/image" Target="../media/image7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bin"/><Relationship Id="rId11" Type="http://schemas.openxmlformats.org/officeDocument/2006/relationships/image" Target="../media/image75.bin"/><Relationship Id="rId5" Type="http://schemas.openxmlformats.org/officeDocument/2006/relationships/image" Target="../media/image8.bin"/><Relationship Id="rId10" Type="http://schemas.openxmlformats.org/officeDocument/2006/relationships/image" Target="../media/image74.bin"/><Relationship Id="rId4" Type="http://schemas.openxmlformats.org/officeDocument/2006/relationships/image" Target="../media/image7.bin"/><Relationship Id="rId9" Type="http://schemas.openxmlformats.org/officeDocument/2006/relationships/image" Target="../media/image7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bin"/><Relationship Id="rId13" Type="http://schemas.openxmlformats.org/officeDocument/2006/relationships/image" Target="../media/image77.bin"/><Relationship Id="rId3" Type="http://schemas.openxmlformats.org/officeDocument/2006/relationships/image" Target="../media/image2.bin"/><Relationship Id="rId7" Type="http://schemas.openxmlformats.org/officeDocument/2006/relationships/image" Target="../media/image71.bin"/><Relationship Id="rId12" Type="http://schemas.openxmlformats.org/officeDocument/2006/relationships/image" Target="../media/image7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bin"/><Relationship Id="rId11" Type="http://schemas.openxmlformats.org/officeDocument/2006/relationships/image" Target="../media/image75.bin"/><Relationship Id="rId5" Type="http://schemas.openxmlformats.org/officeDocument/2006/relationships/image" Target="../media/image8.bin"/><Relationship Id="rId10" Type="http://schemas.openxmlformats.org/officeDocument/2006/relationships/image" Target="../media/image74.bin"/><Relationship Id="rId4" Type="http://schemas.openxmlformats.org/officeDocument/2006/relationships/image" Target="../media/image7.bin"/><Relationship Id="rId9" Type="http://schemas.openxmlformats.org/officeDocument/2006/relationships/image" Target="../media/image7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2.bin"/><Relationship Id="rId7" Type="http://schemas.openxmlformats.org/officeDocument/2006/relationships/image" Target="../media/image7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5" Type="http://schemas.openxmlformats.org/officeDocument/2006/relationships/image" Target="../media/image45.bin"/><Relationship Id="rId4" Type="http://schemas.openxmlformats.org/officeDocument/2006/relationships/image" Target="../media/image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bin"/><Relationship Id="rId3" Type="http://schemas.openxmlformats.org/officeDocument/2006/relationships/image" Target="../media/image2.bin"/><Relationship Id="rId7" Type="http://schemas.openxmlformats.org/officeDocument/2006/relationships/image" Target="../media/image3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bin"/><Relationship Id="rId5" Type="http://schemas.openxmlformats.org/officeDocument/2006/relationships/image" Target="../media/image8.bin"/><Relationship Id="rId10" Type="http://schemas.openxmlformats.org/officeDocument/2006/relationships/image" Target="../media/image39.bin"/><Relationship Id="rId4" Type="http://schemas.openxmlformats.org/officeDocument/2006/relationships/image" Target="../media/image7.bin"/><Relationship Id="rId9" Type="http://schemas.openxmlformats.org/officeDocument/2006/relationships/image" Target="../media/image3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5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5" Type="http://schemas.openxmlformats.org/officeDocument/2006/relationships/image" Target="../media/image45.bin"/><Relationship Id="rId4" Type="http://schemas.openxmlformats.org/officeDocument/2006/relationships/image" Target="../media/image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bin"/><Relationship Id="rId3" Type="http://schemas.openxmlformats.org/officeDocument/2006/relationships/image" Target="../media/image2.bin"/><Relationship Id="rId7" Type="http://schemas.openxmlformats.org/officeDocument/2006/relationships/image" Target="../media/image80.bin"/><Relationship Id="rId12" Type="http://schemas.openxmlformats.org/officeDocument/2006/relationships/image" Target="../media/image85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bin"/><Relationship Id="rId11" Type="http://schemas.openxmlformats.org/officeDocument/2006/relationships/image" Target="../media/image84.bin"/><Relationship Id="rId5" Type="http://schemas.openxmlformats.org/officeDocument/2006/relationships/image" Target="../media/image8.bin"/><Relationship Id="rId10" Type="http://schemas.openxmlformats.org/officeDocument/2006/relationships/image" Target="../media/image83.bin"/><Relationship Id="rId4" Type="http://schemas.openxmlformats.org/officeDocument/2006/relationships/image" Target="../media/image7.bin"/><Relationship Id="rId9" Type="http://schemas.openxmlformats.org/officeDocument/2006/relationships/image" Target="../media/image8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bin"/><Relationship Id="rId3" Type="http://schemas.openxmlformats.org/officeDocument/2006/relationships/image" Target="../media/image2.bin"/><Relationship Id="rId7" Type="http://schemas.openxmlformats.org/officeDocument/2006/relationships/image" Target="../media/image8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bin"/><Relationship Id="rId11" Type="http://schemas.openxmlformats.org/officeDocument/2006/relationships/image" Target="../media/image91.bin"/><Relationship Id="rId5" Type="http://schemas.openxmlformats.org/officeDocument/2006/relationships/image" Target="../media/image8.bin"/><Relationship Id="rId10" Type="http://schemas.openxmlformats.org/officeDocument/2006/relationships/image" Target="../media/image90.bin"/><Relationship Id="rId4" Type="http://schemas.openxmlformats.org/officeDocument/2006/relationships/image" Target="../media/image7.bin"/><Relationship Id="rId9" Type="http://schemas.openxmlformats.org/officeDocument/2006/relationships/image" Target="../media/image8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68" Type="http://schemas.openxmlformats.org/officeDocument/2006/relationships/image" Target="../media/image310.bin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bin"/><Relationship Id="rId4" Type="http://schemas.openxmlformats.org/officeDocument/2006/relationships/image" Target="../media/image9.bin"/><Relationship Id="rId6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bin"/><Relationship Id="rId39" Type="http://schemas.openxmlformats.org/officeDocument/2006/relationships/image" Target="../media/image14.bin"/><Relationship Id="rId3" Type="http://schemas.openxmlformats.org/officeDocument/2006/relationships/image" Target="../media/image2.bin"/><Relationship Id="rId63" Type="http://schemas.openxmlformats.org/officeDocument/2006/relationships/image" Target="../media/image28.bin"/><Relationship Id="rId68" Type="http://schemas.openxmlformats.org/officeDocument/2006/relationships/image" Target="../media/image31.bin"/><Relationship Id="rId7" Type="http://schemas.openxmlformats.org/officeDocument/2006/relationships/image" Target="../media/image9.bin"/><Relationship Id="rId38" Type="http://schemas.openxmlformats.org/officeDocument/2006/relationships/image" Target="../media/image130.bin"/><Relationship Id="rId59" Type="http://schemas.openxmlformats.org/officeDocument/2006/relationships/image" Target="../media/image20.bin"/><Relationship Id="rId2" Type="http://schemas.openxmlformats.org/officeDocument/2006/relationships/image" Target="../media/image1.bin"/><Relationship Id="rId54" Type="http://schemas.openxmlformats.org/officeDocument/2006/relationships/image" Target="../media/image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3" Type="http://schemas.openxmlformats.org/officeDocument/2006/relationships/image" Target="../media/image22.bin"/><Relationship Id="rId58" Type="http://schemas.openxmlformats.org/officeDocument/2006/relationships/image" Target="../media/image25.bin"/><Relationship Id="rId5" Type="http://schemas.openxmlformats.org/officeDocument/2006/relationships/image" Target="../media/image8.bin"/><Relationship Id="rId49" Type="http://schemas.openxmlformats.org/officeDocument/2006/relationships/image" Target="../media/image17.bin"/><Relationship Id="rId44" Type="http://schemas.openxmlformats.org/officeDocument/2006/relationships/image" Target="../media/image15.bin"/><Relationship Id="rId4" Type="http://schemas.openxmlformats.org/officeDocument/2006/relationships/image" Target="../media/image7.bin"/><Relationship Id="rId43" Type="http://schemas.openxmlformats.org/officeDocument/2006/relationships/image" Target="../media/image16.bin"/><Relationship Id="rId48" Type="http://schemas.openxmlformats.org/officeDocument/2006/relationships/image" Target="../media/image19.bin"/><Relationship Id="rId64" Type="http://schemas.openxmlformats.org/officeDocument/2006/relationships/image" Target="../media/image1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bin"/><Relationship Id="rId13" Type="http://schemas.openxmlformats.org/officeDocument/2006/relationships/image" Target="../media/image32.bin"/><Relationship Id="rId3" Type="http://schemas.openxmlformats.org/officeDocument/2006/relationships/image" Target="../media/image2.bin"/><Relationship Id="rId7" Type="http://schemas.openxmlformats.org/officeDocument/2006/relationships/image" Target="../media/image23.bin"/><Relationship Id="rId12" Type="http://schemas.openxmlformats.org/officeDocument/2006/relationships/image" Target="../media/image3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29.bin"/><Relationship Id="rId5" Type="http://schemas.openxmlformats.org/officeDocument/2006/relationships/image" Target="../media/image8.bin"/><Relationship Id="rId10" Type="http://schemas.openxmlformats.org/officeDocument/2006/relationships/image" Target="../media/image27.bin"/><Relationship Id="rId4" Type="http://schemas.openxmlformats.org/officeDocument/2006/relationships/image" Target="../media/image7.bin"/><Relationship Id="rId9" Type="http://schemas.openxmlformats.org/officeDocument/2006/relationships/image" Target="../media/image2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8.bin"/><Relationship Id="rId94" Type="http://schemas.openxmlformats.org/officeDocument/2006/relationships/image" Target="../media/image43.bin"/><Relationship Id="rId4" Type="http://schemas.openxmlformats.org/officeDocument/2006/relationships/image" Target="../media/image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bin"/><Relationship Id="rId3" Type="http://schemas.openxmlformats.org/officeDocument/2006/relationships/image" Target="../media/image2.bin"/><Relationship Id="rId7" Type="http://schemas.openxmlformats.org/officeDocument/2006/relationships/image" Target="../media/image3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bin"/><Relationship Id="rId5" Type="http://schemas.openxmlformats.org/officeDocument/2006/relationships/image" Target="../media/image8.bin"/><Relationship Id="rId10" Type="http://schemas.openxmlformats.org/officeDocument/2006/relationships/image" Target="../media/image39.bin"/><Relationship Id="rId4" Type="http://schemas.openxmlformats.org/officeDocument/2006/relationships/image" Target="../media/image7.bin"/><Relationship Id="rId9" Type="http://schemas.openxmlformats.org/officeDocument/2006/relationships/image" Target="../media/image3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59548" y="0"/>
            <a:ext cx="2628452" cy="4113845"/>
          </a:xfrm>
          <a:prstGeom prst="rect">
            <a:avLst/>
          </a:prstGeom>
        </p:spPr>
      </p:pic>
      <p:pic>
        <p:nvPicPr>
          <p:cNvPr id="30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7" name="Presenter Nam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429985"/>
            <a:ext cx="10091738" cy="4616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By – SAIRAJ JADHAV</a:t>
            </a:r>
          </a:p>
        </p:txBody>
      </p:sp>
      <p:sp>
        <p:nvSpPr>
          <p:cNvPr id="309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2408396"/>
            <a:ext cx="10091738" cy="22057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Chinook Music Store Analysis </a:t>
            </a:r>
          </a:p>
        </p:txBody>
      </p:sp>
      <p:pic>
        <p:nvPicPr>
          <p:cNvPr id="3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6507596"/>
            <a:ext cx="2939192" cy="37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4" y="0"/>
            <a:ext cx="18288000" cy="10287000"/>
          </a:xfrm>
          <a:prstGeom prst="rect">
            <a:avLst/>
          </a:prstGeom>
        </p:spPr>
      </p:pic>
      <p:pic>
        <p:nvPicPr>
          <p:cNvPr id="5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594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54497" y="4509516"/>
            <a:ext cx="13477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COUNTRY</a:t>
            </a:r>
          </a:p>
        </p:txBody>
      </p:sp>
      <p:sp>
        <p:nvSpPr>
          <p:cNvPr id="598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3761" y="4509516"/>
            <a:ext cx="1528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CUSTOMER</a:t>
            </a:r>
          </a:p>
        </p:txBody>
      </p:sp>
      <p:sp>
        <p:nvSpPr>
          <p:cNvPr id="602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98374" y="4509516"/>
            <a:ext cx="2243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REVENUE</a:t>
            </a:r>
          </a:p>
        </p:txBody>
      </p:sp>
      <p:sp>
        <p:nvSpPr>
          <p:cNvPr id="640" name="Click here to edit title-48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TOP CUSTOMERS BY REVENUE ANALYSIS</a:t>
            </a:r>
          </a:p>
        </p:txBody>
      </p:sp>
      <p:sp>
        <p:nvSpPr>
          <p:cNvPr id="642" name="Click here to edit subtitle-46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3722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Analysis of top 5 Countries by Total Revenue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B6EFC614-9FA1-4579-86FB-AB51FE8AEC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035210"/>
              </p:ext>
            </p:extLst>
          </p:nvPr>
        </p:nvGraphicFramePr>
        <p:xfrm>
          <a:off x="8659906" y="2114550"/>
          <a:ext cx="8767482" cy="676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F9032AF-68B8-4409-A1EC-5ED8DB61F101}"/>
              </a:ext>
            </a:extLst>
          </p:cNvPr>
          <p:cNvSpPr txBox="1"/>
          <p:nvPr/>
        </p:nvSpPr>
        <p:spPr>
          <a:xfrm>
            <a:off x="762000" y="2729753"/>
            <a:ext cx="7548282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Dominates Revenue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USA has the highest total revenue, significantly surpassing the other four countries.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Canada in Second Place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Canada has the second-highest revenue, but it's much lower than the USA.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Revenue Among Other Countries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Brazil, France, and Germany have relatively similar revenue figures, with Brazil slightly ahead of France and Germany.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Germany Has the Lowest Revenue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Among the top five countries, Germany has the lowest total revenue.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6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6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2362200"/>
            <a:ext cx="4572000" cy="7924800"/>
          </a:xfrm>
          <a:prstGeom prst="rect">
            <a:avLst/>
          </a:prstGeom>
        </p:spPr>
      </p:pic>
      <p:sp>
        <p:nvSpPr>
          <p:cNvPr id="652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4725257"/>
            <a:ext cx="29289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59 Rows Returned</a:t>
            </a:r>
          </a:p>
        </p:txBody>
      </p:sp>
      <p:sp>
        <p:nvSpPr>
          <p:cNvPr id="65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5549551"/>
            <a:ext cx="35385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SALES RECORDS IDENTIFIED</a:t>
            </a:r>
          </a:p>
        </p:txBody>
      </p:sp>
      <p:sp>
        <p:nvSpPr>
          <p:cNvPr id="65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721071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Demonstrates comprehensive customer sales tracking.</a:t>
            </a:r>
          </a:p>
        </p:txBody>
      </p:sp>
      <p:pic>
        <p:nvPicPr>
          <p:cNvPr id="6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572000" y="2362200"/>
            <a:ext cx="4572000" cy="7924800"/>
          </a:xfrm>
          <a:prstGeom prst="rect">
            <a:avLst/>
          </a:prstGeom>
        </p:spPr>
      </p:pic>
      <p:sp>
        <p:nvSpPr>
          <p:cNvPr id="659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4725257"/>
            <a:ext cx="35385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1 Track per Customer</a:t>
            </a:r>
          </a:p>
        </p:txBody>
      </p:sp>
      <p:sp>
        <p:nvSpPr>
          <p:cNvPr id="66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5549551"/>
            <a:ext cx="35385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TOP-SELLING TRACK IDENTIFIED</a:t>
            </a:r>
          </a:p>
        </p:txBody>
      </p:sp>
      <p:sp>
        <p:nvSpPr>
          <p:cNvPr id="66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721071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Each customer has a unique best-selling track.</a:t>
            </a:r>
          </a:p>
        </p:txBody>
      </p:sp>
      <p:pic>
        <p:nvPicPr>
          <p:cNvPr id="6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9144000" y="2362200"/>
            <a:ext cx="4572000" cy="7924800"/>
          </a:xfrm>
          <a:prstGeom prst="rect">
            <a:avLst/>
          </a:prstGeom>
        </p:spPr>
      </p:pic>
      <p:sp>
        <p:nvSpPr>
          <p:cNvPr id="666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4976717"/>
            <a:ext cx="1966912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SUM(i.total)</a:t>
            </a:r>
          </a:p>
        </p:txBody>
      </p:sp>
      <p:sp>
        <p:nvSpPr>
          <p:cNvPr id="66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5801011"/>
            <a:ext cx="35385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AGGREGATED TOTAL SALES</a:t>
            </a:r>
          </a:p>
        </p:txBody>
      </p:sp>
      <p:sp>
        <p:nvSpPr>
          <p:cNvPr id="66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695925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Total sales calculated for each track.</a:t>
            </a:r>
          </a:p>
        </p:txBody>
      </p:sp>
      <p:pic>
        <p:nvPicPr>
          <p:cNvPr id="67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3716000" y="2362200"/>
            <a:ext cx="4572000" cy="7924800"/>
          </a:xfrm>
          <a:prstGeom prst="rect">
            <a:avLst/>
          </a:prstGeom>
        </p:spPr>
      </p:pic>
      <p:sp>
        <p:nvSpPr>
          <p:cNvPr id="673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4532281"/>
            <a:ext cx="35385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ROW_NUMBER() function</a:t>
            </a:r>
          </a:p>
        </p:txBody>
      </p:sp>
      <p:sp>
        <p:nvSpPr>
          <p:cNvPr id="67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5742622"/>
            <a:ext cx="35385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SALES RANKING IMPLEMENTED</a:t>
            </a:r>
          </a:p>
        </p:txBody>
      </p:sp>
      <p:sp>
        <p:nvSpPr>
          <p:cNvPr id="67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7403782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Ranks tracks by sales for each customer.</a:t>
            </a:r>
          </a:p>
        </p:txBody>
      </p:sp>
      <p:sp>
        <p:nvSpPr>
          <p:cNvPr id="678" name="Click here to edit title-40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TRACK SALES ANALYSIS</a:t>
            </a:r>
          </a:p>
        </p:txBody>
      </p:sp>
      <p:sp>
        <p:nvSpPr>
          <p:cNvPr id="680" name="Click here to edit subtitle-44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Identifying Top-Selling Tracks for Each Customer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58550" y="0"/>
            <a:ext cx="18288000" cy="10287000"/>
          </a:xfrm>
          <a:prstGeom prst="rect">
            <a:avLst/>
          </a:prstGeom>
        </p:spPr>
      </p:pic>
      <p:pic>
        <p:nvPicPr>
          <p:cNvPr id="6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59548" y="0"/>
            <a:ext cx="2628452" cy="4113845"/>
          </a:xfrm>
          <a:prstGeom prst="rect">
            <a:avLst/>
          </a:prstGeom>
        </p:spPr>
      </p:pic>
      <p:pic>
        <p:nvPicPr>
          <p:cNvPr id="68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362700" cy="10287000"/>
          </a:xfrm>
          <a:prstGeom prst="rect">
            <a:avLst/>
          </a:prstGeom>
        </p:spPr>
      </p:pic>
      <p:pic>
        <p:nvPicPr>
          <p:cNvPr id="689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514850" y="8439150"/>
            <a:ext cx="1847850" cy="1847850"/>
          </a:xfrm>
          <a:prstGeom prst="rect">
            <a:avLst/>
          </a:prstGeom>
        </p:spPr>
      </p:pic>
      <p:sp>
        <p:nvSpPr>
          <p:cNvPr id="691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1448276"/>
            <a:ext cx="30432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59 total purchases</a:t>
            </a:r>
          </a:p>
        </p:txBody>
      </p:sp>
      <p:sp>
        <p:nvSpPr>
          <p:cNvPr id="69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978503"/>
            <a:ext cx="4024312" cy="590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HIGH CUSTOMER ENGAGEMENT</a:t>
            </a:r>
          </a:p>
        </p:txBody>
      </p:sp>
      <p:sp>
        <p:nvSpPr>
          <p:cNvPr id="69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1645730"/>
            <a:ext cx="40243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Indicates strong purchasing frequency.</a:t>
            </a:r>
          </a:p>
        </p:txBody>
      </p:sp>
      <p:sp>
        <p:nvSpPr>
          <p:cNvPr id="696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3307556"/>
            <a:ext cx="59769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Average 30 days between purchases</a:t>
            </a:r>
          </a:p>
        </p:txBody>
      </p:sp>
      <p:sp>
        <p:nvSpPr>
          <p:cNvPr id="69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2837783"/>
            <a:ext cx="4024312" cy="590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PURCHASE FREQUENCY INSIGHT</a:t>
            </a:r>
          </a:p>
        </p:txBody>
      </p:sp>
      <p:sp>
        <p:nvSpPr>
          <p:cNvPr id="69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3505010"/>
            <a:ext cx="40243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Shows the average duration for repeat purchases.</a:t>
            </a:r>
          </a:p>
        </p:txBody>
      </p:sp>
      <p:sp>
        <p:nvSpPr>
          <p:cNvPr id="701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799" y="5166835"/>
            <a:ext cx="5840227" cy="3847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$7.8 average order value</a:t>
            </a:r>
          </a:p>
        </p:txBody>
      </p:sp>
      <p:sp>
        <p:nvSpPr>
          <p:cNvPr id="70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4697063"/>
            <a:ext cx="4024312" cy="590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HEALTHY REVENUE PER TRANSACTION</a:t>
            </a:r>
          </a:p>
        </p:txBody>
      </p:sp>
      <p:sp>
        <p:nvSpPr>
          <p:cNvPr id="70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5364290"/>
            <a:ext cx="40243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Represents a lucrative customer spending behavior.</a:t>
            </a:r>
          </a:p>
        </p:txBody>
      </p:sp>
      <p:sp>
        <p:nvSpPr>
          <p:cNvPr id="706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25235" y="6917911"/>
            <a:ext cx="6252603" cy="3847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Minimum purchase date: 2020-01-01</a:t>
            </a:r>
          </a:p>
        </p:txBody>
      </p:sp>
      <p:sp>
        <p:nvSpPr>
          <p:cNvPr id="70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6556343"/>
            <a:ext cx="40243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LONG-TERM CUSTOMER BASE</a:t>
            </a:r>
          </a:p>
        </p:txBody>
      </p:sp>
      <p:sp>
        <p:nvSpPr>
          <p:cNvPr id="70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6952583"/>
            <a:ext cx="40243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Highlights established customer relationships.</a:t>
            </a:r>
          </a:p>
        </p:txBody>
      </p:sp>
      <p:sp>
        <p:nvSpPr>
          <p:cNvPr id="711" name="$50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50424" y="8560689"/>
            <a:ext cx="6252603" cy="3847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Maximum purchase date: 2023-09-30</a:t>
            </a:r>
          </a:p>
        </p:txBody>
      </p:sp>
      <p:sp>
        <p:nvSpPr>
          <p:cNvPr id="7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8199120"/>
            <a:ext cx="40243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RECENT ACTIVITY TREND</a:t>
            </a:r>
          </a:p>
        </p:txBody>
      </p:sp>
      <p:sp>
        <p:nvSpPr>
          <p:cNvPr id="7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5025" y="8595360"/>
            <a:ext cx="40243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Shows ongoing engagement and sales.</a:t>
            </a:r>
          </a:p>
        </p:txBody>
      </p:sp>
      <p:pic>
        <p:nvPicPr>
          <p:cNvPr id="7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6556343"/>
            <a:ext cx="2939192" cy="3779404"/>
          </a:xfrm>
          <a:prstGeom prst="rect">
            <a:avLst/>
          </a:prstGeom>
        </p:spPr>
      </p:pic>
      <p:sp>
        <p:nvSpPr>
          <p:cNvPr id="717" name="Click here to edit title-40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3806"/>
            <a:ext cx="4833938" cy="2581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CUSTOMER PURCHASING BEHAVIOR INSIGHTS</a:t>
            </a:r>
          </a:p>
        </p:txBody>
      </p:sp>
      <p:sp>
        <p:nvSpPr>
          <p:cNvPr id="719" name="Click here to edit subtitle-40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429000"/>
            <a:ext cx="48339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Analyzing Trends in Customer Purchases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7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7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2362200"/>
            <a:ext cx="4572000" cy="7924800"/>
          </a:xfrm>
          <a:prstGeom prst="rect">
            <a:avLst/>
          </a:prstGeom>
        </p:spPr>
      </p:pic>
      <p:sp>
        <p:nvSpPr>
          <p:cNvPr id="729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4976717"/>
            <a:ext cx="1490662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180 days</a:t>
            </a:r>
          </a:p>
        </p:txBody>
      </p:sp>
      <p:sp>
        <p:nvSpPr>
          <p:cNvPr id="7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5801011"/>
            <a:ext cx="35385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CHURN THRESHOLD SET</a:t>
            </a:r>
          </a:p>
        </p:txBody>
      </p:sp>
      <p:sp>
        <p:nvSpPr>
          <p:cNvPr id="7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695925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Customers inactive for over 180 days are classified as churned.</a:t>
            </a:r>
          </a:p>
        </p:txBody>
      </p:sp>
      <p:pic>
        <p:nvPicPr>
          <p:cNvPr id="7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572000" y="2362200"/>
            <a:ext cx="4572000" cy="7924800"/>
          </a:xfrm>
          <a:prstGeom prst="rect">
            <a:avLst/>
          </a:prstGeom>
        </p:spPr>
      </p:pic>
      <p:sp>
        <p:nvSpPr>
          <p:cNvPr id="736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4725257"/>
            <a:ext cx="3471862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X churned customers</a:t>
            </a:r>
          </a:p>
        </p:txBody>
      </p:sp>
      <p:sp>
        <p:nvSpPr>
          <p:cNvPr id="73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5549551"/>
            <a:ext cx="35385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CHURNED CUSTOMERS COUNT</a:t>
            </a:r>
          </a:p>
        </p:txBody>
      </p:sp>
      <p:sp>
        <p:nvSpPr>
          <p:cNvPr id="73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05400" y="721071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Identifies the total number of customers lost.</a:t>
            </a:r>
          </a:p>
        </p:txBody>
      </p:sp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9144000" y="2362200"/>
            <a:ext cx="4572000" cy="7924800"/>
          </a:xfrm>
          <a:prstGeom prst="rect">
            <a:avLst/>
          </a:prstGeom>
        </p:spPr>
      </p:pic>
      <p:sp>
        <p:nvSpPr>
          <p:cNvPr id="743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4725257"/>
            <a:ext cx="290988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Y total customers</a:t>
            </a:r>
          </a:p>
        </p:txBody>
      </p:sp>
      <p:sp>
        <p:nvSpPr>
          <p:cNvPr id="744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5549551"/>
            <a:ext cx="35385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CUSTOMER BASE</a:t>
            </a:r>
          </a:p>
        </p:txBody>
      </p:sp>
      <p:sp>
        <p:nvSpPr>
          <p:cNvPr id="746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677400" y="7210711"/>
            <a:ext cx="35385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Reflects the customer base at the start of the period.</a:t>
            </a:r>
          </a:p>
        </p:txBody>
      </p:sp>
      <p:pic>
        <p:nvPicPr>
          <p:cNvPr id="7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3716000" y="2362200"/>
            <a:ext cx="4572000" cy="7924800"/>
          </a:xfrm>
          <a:prstGeom prst="rect">
            <a:avLst/>
          </a:prstGeom>
        </p:spPr>
      </p:pic>
      <p:sp>
        <p:nvSpPr>
          <p:cNvPr id="750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4798504"/>
            <a:ext cx="237648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Z% churn rate</a:t>
            </a:r>
          </a:p>
        </p:txBody>
      </p:sp>
      <p:sp>
        <p:nvSpPr>
          <p:cNvPr id="751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5622703"/>
            <a:ext cx="35385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CHURN RATE PERCENTAGE</a:t>
            </a:r>
          </a:p>
        </p:txBody>
      </p:sp>
      <p:sp>
        <p:nvSpPr>
          <p:cNvPr id="753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49400" y="6780943"/>
            <a:ext cx="35385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Indicates the percentage of customers lost during the period.</a:t>
            </a:r>
          </a:p>
        </p:txBody>
      </p:sp>
      <p:sp>
        <p:nvSpPr>
          <p:cNvPr id="755" name="Click here to edit title-43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CHURN RATE INSIGHTS</a:t>
            </a:r>
          </a:p>
        </p:txBody>
      </p:sp>
      <p:sp>
        <p:nvSpPr>
          <p:cNvPr id="757" name="Click here to edit subtitle-40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Understanding Customer Churn Metrics and Implications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825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42F9EB1B-FD52-4067-9B81-1A1E746A5A68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28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2286000"/>
            <a:ext cx="8382000" cy="7277100"/>
          </a:xfrm>
          <a:prstGeom prst="rect">
            <a:avLst/>
          </a:prstGeom>
        </p:spPr>
      </p:pic>
      <p:sp>
        <p:nvSpPr>
          <p:cNvPr id="826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6957" y="3553206"/>
            <a:ext cx="4652962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1825"/>
              </a:lnSpc>
            </a:pPr>
            <a:r>
              <a:rPr lang="en-US" sz="1521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59 Rows Returned</a:t>
            </a:r>
          </a:p>
        </p:txBody>
      </p:sp>
      <p:sp>
        <p:nvSpPr>
          <p:cNvPr id="82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6957" y="3892296"/>
            <a:ext cx="46529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ACTIVE CUSTOMERS BY GENRE</a:t>
            </a:r>
          </a:p>
        </p:txBody>
      </p:sp>
      <p:sp>
        <p:nvSpPr>
          <p:cNvPr id="828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6957" y="4288536"/>
            <a:ext cx="46529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Total customers purchasing across genres.</a:t>
            </a:r>
          </a:p>
        </p:txBody>
      </p:sp>
      <p:sp>
        <p:nvSpPr>
          <p:cNvPr id="829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5194268"/>
            <a:ext cx="4700588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825"/>
              </a:lnSpc>
            </a:pPr>
            <a:r>
              <a:rPr lang="en-US" sz="1521" b="1" dirty="0">
                <a:solidFill>
                  <a:srgbClr val="41B3D9">
                    <a:alpha val="100000"/>
                  </a:srgbClr>
                </a:solidFill>
                <a:latin typeface="Lexend" panose="00000700000000000000" pitchFamily="2" charset="0"/>
              </a:rPr>
              <a:t>3 Different Genres</a:t>
            </a:r>
          </a:p>
        </p:txBody>
      </p:sp>
      <p:sp>
        <p:nvSpPr>
          <p:cNvPr id="83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5533358"/>
            <a:ext cx="470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MINIMUM GENRE PURCHASES</a:t>
            </a:r>
          </a:p>
        </p:txBody>
      </p:sp>
      <p:sp>
        <p:nvSpPr>
          <p:cNvPr id="831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5929598"/>
            <a:ext cx="470058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Customers must buy from at least 3 genres.</a:t>
            </a:r>
          </a:p>
        </p:txBody>
      </p:sp>
      <p:sp>
        <p:nvSpPr>
          <p:cNvPr id="832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5334" y="7191756"/>
            <a:ext cx="3929062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1825"/>
              </a:lnSpc>
            </a:pPr>
            <a:r>
              <a:rPr lang="en-US" sz="1521" b="1" dirty="0">
                <a:solidFill>
                  <a:srgbClr val="3AC7D3">
                    <a:alpha val="100000"/>
                  </a:srgbClr>
                </a:solidFill>
                <a:latin typeface="Lexend" panose="00000700000000000000" pitchFamily="2" charset="0"/>
              </a:rPr>
              <a:t>COUNT(DISTINCT g.genre_id)</a:t>
            </a:r>
          </a:p>
        </p:txBody>
      </p:sp>
      <p:sp>
        <p:nvSpPr>
          <p:cNvPr id="8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5334" y="7530846"/>
            <a:ext cx="3929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UNIQUE GENRES COUNT</a:t>
            </a:r>
          </a:p>
        </p:txBody>
      </p:sp>
      <p:sp>
        <p:nvSpPr>
          <p:cNvPr id="83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5334" y="7927086"/>
            <a:ext cx="39290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Counts unique genres per customer.</a:t>
            </a:r>
          </a:p>
        </p:txBody>
      </p:sp>
      <p:sp>
        <p:nvSpPr>
          <p:cNvPr id="835" name="Click here to edit title-44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CUSTOMERS BY GENRE PURCHASES</a:t>
            </a:r>
          </a:p>
        </p:txBody>
      </p:sp>
      <p:sp>
        <p:nvSpPr>
          <p:cNvPr id="837" name="Click here to edit sub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Identifying Customers Across Multiple Genres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9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564888" y="0"/>
            <a:ext cx="2723108" cy="1337422"/>
          </a:xfrm>
          <a:prstGeom prst="rect">
            <a:avLst/>
          </a:prstGeom>
        </p:spPr>
      </p:pic>
      <p:sp>
        <p:nvSpPr>
          <p:cNvPr id="954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32520" y="2760345"/>
            <a:ext cx="9858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GENRE</a:t>
            </a:r>
          </a:p>
        </p:txBody>
      </p:sp>
      <p:sp>
        <p:nvSpPr>
          <p:cNvPr id="958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24642" y="2760345"/>
            <a:ext cx="18049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SALES</a:t>
            </a:r>
          </a:p>
        </p:txBody>
      </p:sp>
      <p:sp>
        <p:nvSpPr>
          <p:cNvPr id="962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37775" y="2760345"/>
            <a:ext cx="18240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GENRE RANK</a:t>
            </a:r>
          </a:p>
        </p:txBody>
      </p:sp>
      <p:sp>
        <p:nvSpPr>
          <p:cNvPr id="1060" name="Click here to edit title-49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PERFORMANCE RANKING OF GENRES</a:t>
            </a:r>
          </a:p>
        </p:txBody>
      </p:sp>
      <p:sp>
        <p:nvSpPr>
          <p:cNvPr id="1062" name="Click here to edit subtitle-40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Ranked Sales Data for Music Genres in the USA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DD40121-6DC6-4AB6-97BA-E984E3923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00821"/>
              </p:ext>
            </p:extLst>
          </p:nvPr>
        </p:nvGraphicFramePr>
        <p:xfrm>
          <a:off x="7699626" y="1337422"/>
          <a:ext cx="10434831" cy="443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5" imgW="3040486" imgH="3299476" progId="Excel.Sheet.12">
                  <p:embed/>
                </p:oleObj>
              </mc:Choice>
              <mc:Fallback>
                <p:oleObj name="Worksheet" r:id="rId5" imgW="3040486" imgH="32994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9626" y="1337422"/>
                        <a:ext cx="10434831" cy="4439264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4EB9D2-ED46-498C-8BD2-D059F8864FB7}"/>
              </a:ext>
            </a:extLst>
          </p:cNvPr>
          <p:cNvSpPr txBox="1"/>
          <p:nvPr/>
        </p:nvSpPr>
        <p:spPr>
          <a:xfrm>
            <a:off x="457200" y="2178424"/>
            <a:ext cx="636045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Genre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Rock dominates sales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554.4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total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Contenders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Alternative &amp; Punk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128.7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Metal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122.76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follow in second and third 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 Performers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R&amp;B/Soul, Blues, and Alternative genres show mid-tier sales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34-52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Ranked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TV Shows genre ranks last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0.99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total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Tied Sales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Pop and Latin genres have the same total sales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21.78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),sharing rank 7.</a:t>
            </a:r>
            <a:endParaRPr lang="en-IN" sz="2800" dirty="0"/>
          </a:p>
        </p:txBody>
      </p:sp>
      <p:graphicFrame>
        <p:nvGraphicFramePr>
          <p:cNvPr id="108" name="Chart 107">
            <a:extLst>
              <a:ext uri="{FF2B5EF4-FFF2-40B4-BE49-F238E27FC236}">
                <a16:creationId xmlns:a16="http://schemas.microsoft.com/office/drawing/2014/main" id="{B88EA2C2-A9C0-4B61-BF21-4F4B6C620B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224315"/>
              </p:ext>
            </p:extLst>
          </p:nvPr>
        </p:nvGraphicFramePr>
        <p:xfrm>
          <a:off x="7274859" y="6081487"/>
          <a:ext cx="10859597" cy="399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0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107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4" y="4362450"/>
            <a:ext cx="3824288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CHALLENGE OF INACTIVE CUSTOMERS</a:t>
            </a:r>
          </a:p>
        </p:txBody>
      </p:sp>
      <p:sp>
        <p:nvSpPr>
          <p:cNvPr id="107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4" y="498729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Identifying customers without purchases in 3 months.</a:t>
            </a:r>
          </a:p>
        </p:txBody>
      </p:sp>
      <p:sp>
        <p:nvSpPr>
          <p:cNvPr id="107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4" y="43624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CONCEPTS UTILIZED</a:t>
            </a:r>
          </a:p>
        </p:txBody>
      </p:sp>
      <p:sp>
        <p:nvSpPr>
          <p:cNvPr id="107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4" y="471297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CTE, Joins, and Aggregate Functions are key.</a:t>
            </a:r>
          </a:p>
        </p:txBody>
      </p:sp>
      <p:sp>
        <p:nvSpPr>
          <p:cNvPr id="107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4" y="43624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SQL QUERY OVERVIEW</a:t>
            </a:r>
          </a:p>
        </p:txBody>
      </p:sp>
      <p:sp>
        <p:nvSpPr>
          <p:cNvPr id="108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4" y="471297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Use CTE to track last purchase dates.</a:t>
            </a:r>
          </a:p>
        </p:txBody>
      </p:sp>
      <p:sp>
        <p:nvSpPr>
          <p:cNvPr id="108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4" y="43624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JOIN OPERATIONS</a:t>
            </a:r>
          </a:p>
        </p:txBody>
      </p:sp>
      <p:sp>
        <p:nvSpPr>
          <p:cNvPr id="108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4" y="471297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Joining customer and invoice tables for data.</a:t>
            </a:r>
          </a:p>
        </p:txBody>
      </p:sp>
      <p:sp>
        <p:nvSpPr>
          <p:cNvPr id="108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4" y="61912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AGGREGATE FUNCTIONS</a:t>
            </a:r>
          </a:p>
        </p:txBody>
      </p:sp>
      <p:sp>
        <p:nvSpPr>
          <p:cNvPr id="108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4" y="654177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MAX function captures latest purchase date.</a:t>
            </a:r>
          </a:p>
        </p:txBody>
      </p:sp>
      <p:sp>
        <p:nvSpPr>
          <p:cNvPr id="109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4" y="6191250"/>
            <a:ext cx="3824288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FILTERING INACTIVE CUSTOMERS</a:t>
            </a:r>
          </a:p>
        </p:txBody>
      </p:sp>
      <p:sp>
        <p:nvSpPr>
          <p:cNvPr id="109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4" y="681609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SQL checks for no purchases in the last 3 months.</a:t>
            </a:r>
          </a:p>
        </p:txBody>
      </p:sp>
      <p:sp>
        <p:nvSpPr>
          <p:cNvPr id="1094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4" y="61912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QUERY RESULT</a:t>
            </a:r>
          </a:p>
        </p:txBody>
      </p:sp>
      <p:sp>
        <p:nvSpPr>
          <p:cNvPr id="1096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4" y="6541770"/>
            <a:ext cx="3824288" cy="63876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Identified 35 inactive customers successfully.</a:t>
            </a:r>
          </a:p>
        </p:txBody>
      </p:sp>
      <p:sp>
        <p:nvSpPr>
          <p:cNvPr id="1098" name="Click here to edit title-43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INACTIVE CUSTOMERS IDENTIFICATION</a:t>
            </a:r>
          </a:p>
        </p:txBody>
      </p:sp>
      <p:sp>
        <p:nvSpPr>
          <p:cNvPr id="1100" name="Click here to edit subtitle-41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 comprehensive approach to identify inactive clients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1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1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2718054"/>
            <a:ext cx="419100" cy="419100"/>
          </a:xfrm>
          <a:prstGeom prst="rect">
            <a:avLst/>
          </a:prstGeom>
        </p:spPr>
      </p:pic>
      <p:sp>
        <p:nvSpPr>
          <p:cNvPr id="1110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4390" y="2762631"/>
            <a:ext cx="3095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01</a:t>
            </a:r>
          </a:p>
        </p:txBody>
      </p:sp>
      <p:sp>
        <p:nvSpPr>
          <p:cNvPr id="111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2718054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1. SEEK AND SHALL FIND: MORE OF THE BEST</a:t>
            </a:r>
          </a:p>
        </p:txBody>
      </p:sp>
      <p:sp>
        <p:nvSpPr>
          <p:cNvPr id="111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3114294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R&amp;B/Soul album with highest sales value.</a:t>
            </a:r>
          </a:p>
        </p:txBody>
      </p:sp>
      <p:pic>
        <p:nvPicPr>
          <p:cNvPr id="11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3661410"/>
            <a:ext cx="419100" cy="419100"/>
          </a:xfrm>
          <a:prstGeom prst="rect">
            <a:avLst/>
          </a:prstGeom>
        </p:spPr>
      </p:pic>
      <p:sp>
        <p:nvSpPr>
          <p:cNvPr id="1118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4390" y="3705987"/>
            <a:ext cx="3095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02</a:t>
            </a:r>
          </a:p>
        </p:txBody>
      </p:sp>
      <p:sp>
        <p:nvSpPr>
          <p:cNvPr id="112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3661410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VALUE: 387.09</a:t>
            </a:r>
          </a:p>
        </p:txBody>
      </p:sp>
      <p:sp>
        <p:nvSpPr>
          <p:cNvPr id="112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4057650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Demonstrates strong demand for R&amp;B/Soul.</a:t>
            </a:r>
          </a:p>
        </p:txBody>
      </p:sp>
      <p:pic>
        <p:nvPicPr>
          <p:cNvPr id="11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4604766"/>
            <a:ext cx="419100" cy="419100"/>
          </a:xfrm>
          <a:prstGeom prst="rect">
            <a:avLst/>
          </a:prstGeom>
        </p:spPr>
      </p:pic>
      <p:sp>
        <p:nvSpPr>
          <p:cNvPr id="1126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0580" y="4649248"/>
            <a:ext cx="3190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03</a:t>
            </a:r>
          </a:p>
        </p:txBody>
      </p:sp>
      <p:sp>
        <p:nvSpPr>
          <p:cNvPr id="112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4604766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REASON FOR PROMOTION: HIGH DEMAND</a:t>
            </a:r>
          </a:p>
        </p:txBody>
      </p:sp>
      <p:sp>
        <p:nvSpPr>
          <p:cNvPr id="113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5001006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Leads in sales, indicating strong audience interest.</a:t>
            </a:r>
          </a:p>
        </p:txBody>
      </p:sp>
      <p:pic>
        <p:nvPicPr>
          <p:cNvPr id="11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548122"/>
            <a:ext cx="419100" cy="419100"/>
          </a:xfrm>
          <a:prstGeom prst="rect">
            <a:avLst/>
          </a:prstGeom>
        </p:spPr>
      </p:pic>
      <p:sp>
        <p:nvSpPr>
          <p:cNvPr id="1134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22960" y="5592604"/>
            <a:ext cx="32861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04</a:t>
            </a:r>
          </a:p>
        </p:txBody>
      </p:sp>
      <p:sp>
        <p:nvSpPr>
          <p:cNvPr id="113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5548122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2. FROM THE MUDDY BANKS OF THE WISHKAH LIVE</a:t>
            </a:r>
          </a:p>
        </p:txBody>
      </p:sp>
      <p:sp>
        <p:nvSpPr>
          <p:cNvPr id="113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5944362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Live rock album with significant sales value.</a:t>
            </a:r>
          </a:p>
        </p:txBody>
      </p:sp>
      <p:pic>
        <p:nvPicPr>
          <p:cNvPr id="114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6491383"/>
            <a:ext cx="419100" cy="419100"/>
          </a:xfrm>
          <a:prstGeom prst="rect">
            <a:avLst/>
          </a:prstGeom>
        </p:spPr>
      </p:pic>
      <p:sp>
        <p:nvSpPr>
          <p:cNvPr id="1142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0580" y="6535960"/>
            <a:ext cx="3190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05</a:t>
            </a:r>
          </a:p>
        </p:txBody>
      </p:sp>
      <p:sp>
        <p:nvSpPr>
          <p:cNvPr id="114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6491383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VALUE: 379.17</a:t>
            </a:r>
          </a:p>
        </p:txBody>
      </p:sp>
      <p:sp>
        <p:nvSpPr>
          <p:cNvPr id="114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6887623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Reflects popularity and engagement in the rock genre.</a:t>
            </a:r>
          </a:p>
        </p:txBody>
      </p:sp>
      <p:pic>
        <p:nvPicPr>
          <p:cNvPr id="11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7434739"/>
            <a:ext cx="419100" cy="419100"/>
          </a:xfrm>
          <a:prstGeom prst="rect">
            <a:avLst/>
          </a:prstGeom>
        </p:spPr>
      </p:pic>
      <p:sp>
        <p:nvSpPr>
          <p:cNvPr id="1150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0580" y="7479316"/>
            <a:ext cx="3190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06</a:t>
            </a:r>
          </a:p>
        </p:txBody>
      </p:sp>
      <p:sp>
        <p:nvSpPr>
          <p:cNvPr id="1152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7434739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REASON FOR PROMOTION: DEDICATED FAN BASE</a:t>
            </a:r>
          </a:p>
        </p:txBody>
      </p:sp>
      <p:sp>
        <p:nvSpPr>
          <p:cNvPr id="1154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7830979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Live albums attract loyal followers, boosting sales.</a:t>
            </a:r>
          </a:p>
        </p:txBody>
      </p:sp>
      <p:pic>
        <p:nvPicPr>
          <p:cNvPr id="11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8378095"/>
            <a:ext cx="419100" cy="419100"/>
          </a:xfrm>
          <a:prstGeom prst="rect">
            <a:avLst/>
          </a:prstGeom>
        </p:spPr>
      </p:pic>
      <p:sp>
        <p:nvSpPr>
          <p:cNvPr id="1158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4390" y="8422576"/>
            <a:ext cx="3095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07</a:t>
            </a:r>
          </a:p>
        </p:txBody>
      </p:sp>
      <p:sp>
        <p:nvSpPr>
          <p:cNvPr id="1160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8378095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3. ARE YOU EXPERIENCED?</a:t>
            </a:r>
          </a:p>
        </p:txBody>
      </p:sp>
      <p:sp>
        <p:nvSpPr>
          <p:cNvPr id="1162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980" y="8774335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Classic rock album with high sales potential.</a:t>
            </a:r>
          </a:p>
        </p:txBody>
      </p:sp>
      <p:pic>
        <p:nvPicPr>
          <p:cNvPr id="11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2718054"/>
            <a:ext cx="419100" cy="419100"/>
          </a:xfrm>
          <a:prstGeom prst="rect">
            <a:avLst/>
          </a:prstGeom>
        </p:spPr>
      </p:pic>
      <p:sp>
        <p:nvSpPr>
          <p:cNvPr id="1166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79280" y="2762631"/>
            <a:ext cx="3190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08</a:t>
            </a:r>
          </a:p>
        </p:txBody>
      </p:sp>
      <p:sp>
        <p:nvSpPr>
          <p:cNvPr id="1168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2718054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VALUE: 370.26</a:t>
            </a:r>
          </a:p>
        </p:txBody>
      </p:sp>
      <p:sp>
        <p:nvSpPr>
          <p:cNvPr id="1170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3114294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Classic appeal contributes to strong sales opportunities.</a:t>
            </a:r>
          </a:p>
        </p:txBody>
      </p:sp>
      <p:pic>
        <p:nvPicPr>
          <p:cNvPr id="11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3661410"/>
            <a:ext cx="419100" cy="419100"/>
          </a:xfrm>
          <a:prstGeom prst="rect">
            <a:avLst/>
          </a:prstGeom>
        </p:spPr>
      </p:pic>
      <p:sp>
        <p:nvSpPr>
          <p:cNvPr id="1174" name="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79280" y="3705987"/>
            <a:ext cx="3190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09</a:t>
            </a:r>
          </a:p>
        </p:txBody>
      </p:sp>
      <p:sp>
        <p:nvSpPr>
          <p:cNvPr id="1176" name="Primary Heading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3661410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PROMOTION JUSTIFICATION: ROCK DOMINANCE</a:t>
            </a:r>
          </a:p>
        </p:txBody>
      </p:sp>
      <p:sp>
        <p:nvSpPr>
          <p:cNvPr id="1178" name="Description of a primary heading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4057650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Rock genre shows leading sales representation.</a:t>
            </a:r>
          </a:p>
        </p:txBody>
      </p:sp>
      <p:pic>
        <p:nvPicPr>
          <p:cNvPr id="11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4604766"/>
            <a:ext cx="419100" cy="419100"/>
          </a:xfrm>
          <a:prstGeom prst="rect">
            <a:avLst/>
          </a:prstGeom>
        </p:spPr>
      </p:pic>
      <p:sp>
        <p:nvSpPr>
          <p:cNvPr id="1182" name="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3090" y="4649248"/>
            <a:ext cx="3095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10</a:t>
            </a:r>
          </a:p>
        </p:txBody>
      </p:sp>
      <p:sp>
        <p:nvSpPr>
          <p:cNvPr id="1184" name="Primary Heading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4604766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R&amp;B/SOUL AUDIENCE DEMAND</a:t>
            </a:r>
          </a:p>
        </p:txBody>
      </p:sp>
      <p:sp>
        <p:nvSpPr>
          <p:cNvPr id="1186" name="Description of a primary heading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5001006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High sales indicate strong listener base for R&amp;B.</a:t>
            </a:r>
          </a:p>
        </p:txBody>
      </p:sp>
      <p:pic>
        <p:nvPicPr>
          <p:cNvPr id="11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9410700" y="5548122"/>
            <a:ext cx="419100" cy="419100"/>
          </a:xfrm>
          <a:prstGeom prst="rect">
            <a:avLst/>
          </a:prstGeom>
        </p:spPr>
      </p:pic>
      <p:sp>
        <p:nvSpPr>
          <p:cNvPr id="1190" name="-1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98330" y="5592604"/>
            <a:ext cx="280988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732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11</a:t>
            </a:r>
          </a:p>
        </p:txBody>
      </p:sp>
      <p:sp>
        <p:nvSpPr>
          <p:cNvPr id="1192" name="Primary Heading-1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5548122"/>
            <a:ext cx="75485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STRATEGIC INVESTMENT OPPORTUNITY</a:t>
            </a:r>
          </a:p>
        </p:txBody>
      </p:sp>
      <p:sp>
        <p:nvSpPr>
          <p:cNvPr id="1194" name="Description of a primary heading-1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680" y="5944362"/>
            <a:ext cx="7548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Promoting these albums can drive significant engagement.</a:t>
            </a:r>
          </a:p>
        </p:txBody>
      </p:sp>
      <p:sp>
        <p:nvSpPr>
          <p:cNvPr id="1196" name="Click here to edit title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TOP ALBUM PROMOTION STRATEGIES</a:t>
            </a:r>
          </a:p>
        </p:txBody>
      </p:sp>
      <p:sp>
        <p:nvSpPr>
          <p:cNvPr id="1198" name="Click here to edit subtitle-47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Prioritized Albums for USA Advertising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FD529-F804-49BB-A942-3A8EE32C0A3C}"/>
              </a:ext>
            </a:extLst>
          </p:cNvPr>
          <p:cNvSpPr/>
          <p:nvPr/>
        </p:nvSpPr>
        <p:spPr>
          <a:xfrm>
            <a:off x="7965141" y="2895600"/>
            <a:ext cx="10125636" cy="5599658"/>
          </a:xfrm>
          <a:prstGeom prst="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2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1207" name="Enter X Axis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772465" y="7678298"/>
            <a:ext cx="842962" cy="276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6E7177">
                    <a:alpha val="100000"/>
                  </a:srgbClr>
                </a:solidFill>
                <a:latin typeface="Lexend Medium" panose="00000700000000000000" pitchFamily="2" charset="0"/>
              </a:rPr>
              <a:t>GENRE</a:t>
            </a:r>
          </a:p>
        </p:txBody>
      </p:sp>
      <p:sp>
        <p:nvSpPr>
          <p:cNvPr id="1208" name="Enter Label-49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14329" y="6737514"/>
            <a:ext cx="13668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025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Rock</a:t>
            </a:r>
          </a:p>
        </p:txBody>
      </p:sp>
      <p:pic>
        <p:nvPicPr>
          <p:cNvPr id="1209" name="Picture 120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6FA8401-D8ED-4E5A-9F54-3EBAA41C7B0F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60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 t="-25" b="-25"/>
          <a:stretch/>
        </p:blipFill>
        <p:spPr>
          <a:xfrm>
            <a:off x="9314329" y="1725364"/>
            <a:ext cx="1333500" cy="4021550"/>
          </a:xfrm>
          <a:prstGeom prst="rect">
            <a:avLst/>
          </a:prstGeom>
        </p:spPr>
      </p:pic>
      <p:sp>
        <p:nvSpPr>
          <p:cNvPr id="1210" name="-40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14329" y="5899314"/>
            <a:ext cx="1366838" cy="3766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b="1" dirty="0">
                <a:solidFill>
                  <a:srgbClr val="181C24">
                    <a:alpha val="100000"/>
                  </a:srgbClr>
                </a:solidFill>
                <a:latin typeface="Lexend" panose="00000700000000000000" pitchFamily="2" charset="0"/>
              </a:rPr>
              <a:t>2053.6</a:t>
            </a:r>
          </a:p>
        </p:txBody>
      </p:sp>
      <p:sp>
        <p:nvSpPr>
          <p:cNvPr id="1211" name="Enter Label-48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562229" y="6737514"/>
            <a:ext cx="13668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025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Metal</a:t>
            </a:r>
          </a:p>
        </p:txBody>
      </p:sp>
      <p:pic>
        <p:nvPicPr>
          <p:cNvPr id="1212" name="Picture 12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61">
            <a:alphaModFix/>
            <a:extLst>
              <a:ext uri="{5B915F03-66A3-4810-94FC-D44B1085EA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63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 t="-25" b="-25"/>
          <a:stretch/>
        </p:blipFill>
        <p:spPr>
          <a:xfrm>
            <a:off x="11595567" y="1725364"/>
            <a:ext cx="1333500" cy="4021550"/>
          </a:xfrm>
          <a:prstGeom prst="rect">
            <a:avLst/>
          </a:prstGeom>
        </p:spPr>
      </p:pic>
      <p:sp>
        <p:nvSpPr>
          <p:cNvPr id="1213" name="-47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562229" y="5899314"/>
            <a:ext cx="1366838" cy="3766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b="1" dirty="0">
                <a:solidFill>
                  <a:srgbClr val="181C24">
                    <a:alpha val="100000"/>
                  </a:srgbClr>
                </a:solidFill>
                <a:latin typeface="Lexend" panose="00000700000000000000" pitchFamily="2" charset="0"/>
              </a:rPr>
              <a:t>490.05</a:t>
            </a:r>
          </a:p>
        </p:txBody>
      </p:sp>
      <p:sp>
        <p:nvSpPr>
          <p:cNvPr id="1214" name="Enter Label-42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10129" y="6737514"/>
            <a:ext cx="13668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025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Alternative &amp; Punk</a:t>
            </a:r>
          </a:p>
        </p:txBody>
      </p:sp>
      <p:pic>
        <p:nvPicPr>
          <p:cNvPr id="1215" name="Picture 121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64">
            <a:alphaModFix/>
            <a:extLst>
              <a:ext uri="{61DF7418-5B76-45F8-9A8C-C809E4DF4691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66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 t="-25" b="-25"/>
          <a:stretch/>
        </p:blipFill>
        <p:spPr>
          <a:xfrm>
            <a:off x="13810129" y="1725364"/>
            <a:ext cx="1333500" cy="4021550"/>
          </a:xfrm>
          <a:prstGeom prst="rect">
            <a:avLst/>
          </a:prstGeom>
        </p:spPr>
      </p:pic>
      <p:sp>
        <p:nvSpPr>
          <p:cNvPr id="1216" name="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10129" y="5899314"/>
            <a:ext cx="1366838" cy="3766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b="1" dirty="0">
                <a:solidFill>
                  <a:srgbClr val="181C24">
                    <a:alpha val="100000"/>
                  </a:srgbClr>
                </a:solidFill>
                <a:latin typeface="Lexend" panose="00000700000000000000" pitchFamily="2" charset="0"/>
              </a:rPr>
              <a:t>358.38</a:t>
            </a:r>
          </a:p>
        </p:txBody>
      </p:sp>
      <p:sp>
        <p:nvSpPr>
          <p:cNvPr id="1217" name="Enter Label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058029" y="6737514"/>
            <a:ext cx="1366838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025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Latin</a:t>
            </a:r>
          </a:p>
        </p:txBody>
      </p:sp>
      <p:pic>
        <p:nvPicPr>
          <p:cNvPr id="1218" name="Picture 121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67">
            <a:alphaModFix/>
            <a:extLst>
              <a:ext uri="{259EADAD-ABB0-4059-80B0-78FCFBACFCB8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69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 t="-25" b="-25"/>
          <a:stretch/>
        </p:blipFill>
        <p:spPr>
          <a:xfrm>
            <a:off x="16058029" y="1725364"/>
            <a:ext cx="1333500" cy="4021550"/>
          </a:xfrm>
          <a:prstGeom prst="rect">
            <a:avLst/>
          </a:prstGeom>
        </p:spPr>
      </p:pic>
      <p:sp>
        <p:nvSpPr>
          <p:cNvPr id="1219" name="-46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058029" y="5899314"/>
            <a:ext cx="1366838" cy="3766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550" b="1" dirty="0">
                <a:solidFill>
                  <a:srgbClr val="181C24">
                    <a:alpha val="100000"/>
                  </a:srgbClr>
                </a:solidFill>
                <a:latin typeface="Lexend" panose="00000700000000000000" pitchFamily="2" charset="0"/>
              </a:rPr>
              <a:t>143.55</a:t>
            </a:r>
          </a:p>
        </p:txBody>
      </p:sp>
      <p:sp>
        <p:nvSpPr>
          <p:cNvPr id="1224" name="Click here to edit title-43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TOP-SELLING GENRES OUTSIDE THE USA</a:t>
            </a:r>
          </a:p>
        </p:txBody>
      </p:sp>
      <p:sp>
        <p:nvSpPr>
          <p:cNvPr id="1226" name="Click here to edit subtitle-42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Analysis of global music genre sales trends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A8A6A-E4A6-4D84-94D1-1FC26D109128}"/>
              </a:ext>
            </a:extLst>
          </p:cNvPr>
          <p:cNvSpPr txBox="1"/>
          <p:nvPr/>
        </p:nvSpPr>
        <p:spPr>
          <a:xfrm>
            <a:off x="0" y="2220686"/>
            <a:ext cx="75438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Rock Leads the Market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Rock music has the highest sales, reaching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2053.6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significantly outperforming other genres.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Metal in Second Place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Metal follows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490.05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total sales, showing strong popularity.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Alternative &amp; Punk Holds Third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With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358.38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sales, it remains a competitive genre.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Latin Music in Fourth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Latin music has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143.55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total sales, maintaining a notable presence in the market.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8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83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8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8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80170" y="2443460"/>
            <a:ext cx="4463356" cy="994320"/>
          </a:xfrm>
          <a:prstGeom prst="rect">
            <a:avLst/>
          </a:prstGeom>
        </p:spPr>
      </p:pic>
      <p:sp>
        <p:nvSpPr>
          <p:cNvPr id="1839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33567" y="2779204"/>
            <a:ext cx="9858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GENRE</a:t>
            </a:r>
          </a:p>
        </p:txBody>
      </p:sp>
      <p:pic>
        <p:nvPicPr>
          <p:cNvPr id="18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5339209" y="2443460"/>
            <a:ext cx="6435031" cy="994320"/>
          </a:xfrm>
          <a:prstGeom prst="rect">
            <a:avLst/>
          </a:prstGeom>
        </p:spPr>
      </p:pic>
      <p:sp>
        <p:nvSpPr>
          <p:cNvPr id="1843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62883" y="2779204"/>
            <a:ext cx="3024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SALES (OUTSIDE USA)</a:t>
            </a:r>
          </a:p>
        </p:txBody>
      </p:sp>
      <p:pic>
        <p:nvPicPr>
          <p:cNvPr id="18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1773643" y="2443460"/>
            <a:ext cx="5615881" cy="994320"/>
          </a:xfrm>
          <a:prstGeom prst="rect">
            <a:avLst/>
          </a:prstGeom>
        </p:spPr>
      </p:pic>
      <p:sp>
        <p:nvSpPr>
          <p:cNvPr id="1847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318046" y="2779204"/>
            <a:ext cx="25574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SALES RANK (USA)</a:t>
            </a:r>
          </a:p>
        </p:txBody>
      </p:sp>
      <p:pic>
        <p:nvPicPr>
          <p:cNvPr id="18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170" y="3434805"/>
            <a:ext cx="4463356" cy="994320"/>
          </a:xfrm>
          <a:prstGeom prst="rect">
            <a:avLst/>
          </a:prstGeom>
        </p:spPr>
      </p:pic>
      <p:sp>
        <p:nvSpPr>
          <p:cNvPr id="1851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3752183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Rock</a:t>
            </a:r>
          </a:p>
        </p:txBody>
      </p:sp>
      <p:pic>
        <p:nvPicPr>
          <p:cNvPr id="18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209" y="3434805"/>
            <a:ext cx="6435031" cy="994320"/>
          </a:xfrm>
          <a:prstGeom prst="rect">
            <a:avLst/>
          </a:prstGeom>
        </p:spPr>
      </p:pic>
      <p:sp>
        <p:nvSpPr>
          <p:cNvPr id="1855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3752183"/>
            <a:ext cx="599598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2053.6</a:t>
            </a:r>
            <a:endParaRPr lang="en-US" sz="1800" spc="-4" dirty="0">
              <a:solidFill>
                <a:srgbClr val="181C24">
                  <a:alpha val="100000"/>
                </a:srgbClr>
              </a:solidFill>
              <a:latin typeface="Inter" panose="00000700000000000000" pitchFamily="2" charset="0"/>
            </a:endParaRPr>
          </a:p>
        </p:txBody>
      </p:sp>
      <p:pic>
        <p:nvPicPr>
          <p:cNvPr id="18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773643" y="3434805"/>
            <a:ext cx="5615881" cy="994320"/>
          </a:xfrm>
          <a:prstGeom prst="rect">
            <a:avLst/>
          </a:prstGeom>
        </p:spPr>
      </p:pic>
      <p:sp>
        <p:nvSpPr>
          <p:cNvPr id="1859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9882" y="3752183"/>
            <a:ext cx="517683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  <a:endParaRPr lang="en-US" sz="1800" spc="-4" dirty="0">
              <a:solidFill>
                <a:srgbClr val="181C24">
                  <a:alpha val="100000"/>
                </a:srgbClr>
              </a:solidFill>
              <a:latin typeface="Inter" panose="00000700000000000000" pitchFamily="2" charset="0"/>
            </a:endParaRPr>
          </a:p>
        </p:txBody>
      </p:sp>
      <p:pic>
        <p:nvPicPr>
          <p:cNvPr id="18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205" y="4426172"/>
            <a:ext cx="4463356" cy="994320"/>
          </a:xfrm>
          <a:prstGeom prst="rect">
            <a:avLst/>
          </a:prstGeom>
        </p:spPr>
      </p:pic>
      <p:sp>
        <p:nvSpPr>
          <p:cNvPr id="1863" name="Label-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4743450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Metal</a:t>
            </a:r>
          </a:p>
        </p:txBody>
      </p:sp>
      <p:pic>
        <p:nvPicPr>
          <p:cNvPr id="186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334" y="4426172"/>
            <a:ext cx="6435031" cy="994320"/>
          </a:xfrm>
          <a:prstGeom prst="rect">
            <a:avLst/>
          </a:prstGeom>
        </p:spPr>
      </p:pic>
      <p:sp>
        <p:nvSpPr>
          <p:cNvPr id="1867" name="Label-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4743450"/>
            <a:ext cx="599598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490.05</a:t>
            </a:r>
          </a:p>
        </p:txBody>
      </p:sp>
      <p:pic>
        <p:nvPicPr>
          <p:cNvPr id="18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773662" y="4426172"/>
            <a:ext cx="5615881" cy="994320"/>
          </a:xfrm>
          <a:prstGeom prst="rect">
            <a:avLst/>
          </a:prstGeom>
        </p:spPr>
      </p:pic>
      <p:sp>
        <p:nvSpPr>
          <p:cNvPr id="1871" name="Label-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9882" y="4743450"/>
            <a:ext cx="517683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3</a:t>
            </a:r>
            <a:endParaRPr lang="en-US" sz="1800" spc="-4" dirty="0">
              <a:solidFill>
                <a:srgbClr val="181C24">
                  <a:alpha val="100000"/>
                </a:srgbClr>
              </a:solidFill>
              <a:latin typeface="Inter" panose="00000700000000000000" pitchFamily="2" charset="0"/>
            </a:endParaRPr>
          </a:p>
        </p:txBody>
      </p:sp>
      <p:pic>
        <p:nvPicPr>
          <p:cNvPr id="187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205" y="5417439"/>
            <a:ext cx="4463356" cy="994320"/>
          </a:xfrm>
          <a:prstGeom prst="rect">
            <a:avLst/>
          </a:prstGeom>
        </p:spPr>
      </p:pic>
      <p:sp>
        <p:nvSpPr>
          <p:cNvPr id="1875" name="Label-3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5734812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Alternative &amp; Punk</a:t>
            </a:r>
          </a:p>
        </p:txBody>
      </p:sp>
      <p:pic>
        <p:nvPicPr>
          <p:cNvPr id="18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334" y="5417439"/>
            <a:ext cx="6435031" cy="994320"/>
          </a:xfrm>
          <a:prstGeom prst="rect">
            <a:avLst/>
          </a:prstGeom>
        </p:spPr>
      </p:pic>
      <p:sp>
        <p:nvSpPr>
          <p:cNvPr id="1879" name="Label-3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5734812"/>
            <a:ext cx="599598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358.38</a:t>
            </a:r>
          </a:p>
        </p:txBody>
      </p:sp>
      <p:pic>
        <p:nvPicPr>
          <p:cNvPr id="188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773662" y="5417439"/>
            <a:ext cx="5615881" cy="994320"/>
          </a:xfrm>
          <a:prstGeom prst="rect">
            <a:avLst/>
          </a:prstGeom>
        </p:spPr>
      </p:pic>
      <p:sp>
        <p:nvSpPr>
          <p:cNvPr id="1883" name="Label-3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9882" y="5734812"/>
            <a:ext cx="517683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6</a:t>
            </a:r>
            <a:endParaRPr lang="en-US" sz="1800" spc="-4" dirty="0">
              <a:solidFill>
                <a:srgbClr val="181C24">
                  <a:alpha val="100000"/>
                </a:srgbClr>
              </a:solidFill>
              <a:latin typeface="Inter" panose="00000700000000000000" pitchFamily="2" charset="0"/>
            </a:endParaRPr>
          </a:p>
        </p:txBody>
      </p:sp>
      <p:pic>
        <p:nvPicPr>
          <p:cNvPr id="18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205" y="6408801"/>
            <a:ext cx="4463356" cy="994320"/>
          </a:xfrm>
          <a:prstGeom prst="rect">
            <a:avLst/>
          </a:prstGeom>
        </p:spPr>
      </p:pic>
      <p:sp>
        <p:nvSpPr>
          <p:cNvPr id="1887" name="Label-4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6726079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Latin</a:t>
            </a:r>
          </a:p>
        </p:txBody>
      </p:sp>
      <p:pic>
        <p:nvPicPr>
          <p:cNvPr id="18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334" y="6408801"/>
            <a:ext cx="6435031" cy="994320"/>
          </a:xfrm>
          <a:prstGeom prst="rect">
            <a:avLst/>
          </a:prstGeom>
        </p:spPr>
      </p:pic>
      <p:sp>
        <p:nvSpPr>
          <p:cNvPr id="1891" name="Label-4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6726079"/>
            <a:ext cx="599598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143.55</a:t>
            </a:r>
          </a:p>
        </p:txBody>
      </p:sp>
      <p:pic>
        <p:nvPicPr>
          <p:cNvPr id="18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773662" y="6408801"/>
            <a:ext cx="5615881" cy="994320"/>
          </a:xfrm>
          <a:prstGeom prst="rect">
            <a:avLst/>
          </a:prstGeom>
        </p:spPr>
      </p:pic>
      <p:sp>
        <p:nvSpPr>
          <p:cNvPr id="1895" name="Label-4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9882" y="6726079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Not in USA Chart</a:t>
            </a:r>
          </a:p>
        </p:txBody>
      </p:sp>
      <p:pic>
        <p:nvPicPr>
          <p:cNvPr id="189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205" y="7400068"/>
            <a:ext cx="4463356" cy="994320"/>
          </a:xfrm>
          <a:prstGeom prst="rect">
            <a:avLst/>
          </a:prstGeom>
        </p:spPr>
      </p:pic>
      <p:sp>
        <p:nvSpPr>
          <p:cNvPr id="1899" name="Label-5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7717441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R&amp;B/Soul</a:t>
            </a:r>
          </a:p>
        </p:txBody>
      </p:sp>
      <p:pic>
        <p:nvPicPr>
          <p:cNvPr id="19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334" y="7400068"/>
            <a:ext cx="6435031" cy="994320"/>
          </a:xfrm>
          <a:prstGeom prst="rect">
            <a:avLst/>
          </a:prstGeom>
        </p:spPr>
      </p:pic>
      <p:sp>
        <p:nvSpPr>
          <p:cNvPr id="1903" name="Label-5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7717441"/>
            <a:ext cx="59959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Not in Non-USA Chart</a:t>
            </a:r>
          </a:p>
        </p:txBody>
      </p:sp>
      <p:pic>
        <p:nvPicPr>
          <p:cNvPr id="19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1773662" y="7400068"/>
            <a:ext cx="5615881" cy="994320"/>
          </a:xfrm>
          <a:prstGeom prst="rect">
            <a:avLst/>
          </a:prstGeom>
        </p:spPr>
      </p:pic>
      <p:sp>
        <p:nvSpPr>
          <p:cNvPr id="1907" name="Label-5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9882" y="7717441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36</a:t>
            </a:r>
          </a:p>
        </p:txBody>
      </p:sp>
      <p:pic>
        <p:nvPicPr>
          <p:cNvPr id="19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880170" y="8391376"/>
            <a:ext cx="4463356" cy="994320"/>
          </a:xfrm>
          <a:prstGeom prst="rect">
            <a:avLst/>
          </a:prstGeom>
        </p:spPr>
      </p:pic>
      <p:sp>
        <p:nvSpPr>
          <p:cNvPr id="1911" name="Label-6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425" y="8708708"/>
            <a:ext cx="4024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Blues</a:t>
            </a:r>
          </a:p>
        </p:txBody>
      </p:sp>
      <p:pic>
        <p:nvPicPr>
          <p:cNvPr id="19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339334" y="8391430"/>
            <a:ext cx="6435031" cy="994320"/>
          </a:xfrm>
          <a:prstGeom prst="rect">
            <a:avLst/>
          </a:prstGeom>
        </p:spPr>
      </p:pic>
      <p:sp>
        <p:nvSpPr>
          <p:cNvPr id="1915" name="Label-6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75554" y="8708708"/>
            <a:ext cx="59959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Not in Non-USA Chart</a:t>
            </a:r>
          </a:p>
        </p:txBody>
      </p:sp>
      <p:pic>
        <p:nvPicPr>
          <p:cNvPr id="19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11773643" y="8391376"/>
            <a:ext cx="5615881" cy="994320"/>
          </a:xfrm>
          <a:prstGeom prst="rect">
            <a:avLst/>
          </a:prstGeom>
        </p:spPr>
      </p:pic>
      <p:sp>
        <p:nvSpPr>
          <p:cNvPr id="1919" name="Label-6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994737" y="8708708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27</a:t>
            </a:r>
          </a:p>
        </p:txBody>
      </p:sp>
      <p:sp>
        <p:nvSpPr>
          <p:cNvPr id="1921" name="Click here to edit title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ANALYSIS OF MUSIC GENRES</a:t>
            </a:r>
          </a:p>
        </p:txBody>
      </p:sp>
      <p:sp>
        <p:nvSpPr>
          <p:cNvPr id="1923" name="Click here to edit subtitle-45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Comparative Analysis of Genre Sales Data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0E4DBD7-8857-47B5-9B0C-C4A06726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40" y="0"/>
            <a:ext cx="9506856" cy="1032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4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430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AGENDA</a:t>
            </a:r>
          </a:p>
        </p:txBody>
      </p:sp>
      <p:sp>
        <p:nvSpPr>
          <p:cNvPr id="432" name="Click here to edit subtitle-43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3722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Total Tasks performed in the presentation are as follows: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98BFB-0C35-4131-A92B-C50280AE0BDD}"/>
              </a:ext>
            </a:extLst>
          </p:cNvPr>
          <p:cNvSpPr txBox="1"/>
          <p:nvPr/>
        </p:nvSpPr>
        <p:spPr>
          <a:xfrm>
            <a:off x="147930" y="1868686"/>
            <a:ext cx="12025086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 Schema</a:t>
            </a:r>
          </a:p>
          <a:p>
            <a:endParaRPr lang="en-IN" sz="4000" b="1" dirty="0"/>
          </a:p>
          <a:p>
            <a:r>
              <a:rPr lang="en-IN" sz="4000" b="1" dirty="0"/>
              <a:t>Managing Missing &amp; Null Values</a:t>
            </a:r>
          </a:p>
          <a:p>
            <a:endParaRPr lang="en-IN" sz="4000" b="1" dirty="0"/>
          </a:p>
          <a:p>
            <a:r>
              <a:rPr lang="en-IN" sz="4000" b="1" dirty="0"/>
              <a:t>Analysis Of Objective &amp; Subjective Questions</a:t>
            </a:r>
          </a:p>
          <a:p>
            <a:endParaRPr lang="en-IN" sz="4000" b="1" dirty="0"/>
          </a:p>
          <a:p>
            <a:r>
              <a:rPr lang="en-IN" sz="4000" b="1" dirty="0"/>
              <a:t>Data Modification in SQL</a:t>
            </a:r>
          </a:p>
          <a:p>
            <a:endParaRPr lang="en-IN" sz="4000" b="1" dirty="0"/>
          </a:p>
          <a:p>
            <a:r>
              <a:rPr lang="en-IN" sz="4000" b="1" dirty="0"/>
              <a:t>Recommendations </a:t>
            </a:r>
          </a:p>
          <a:p>
            <a:endParaRPr lang="en-IN" sz="4000" b="1" dirty="0"/>
          </a:p>
          <a:p>
            <a:r>
              <a:rPr lang="en-IN" sz="4000" b="1" dirty="0"/>
              <a:t>Conclusion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03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59548" y="0"/>
            <a:ext cx="2628452" cy="4113845"/>
          </a:xfrm>
          <a:prstGeom prst="rect">
            <a:avLst/>
          </a:prstGeom>
        </p:spPr>
      </p:pic>
      <p:pic>
        <p:nvPicPr>
          <p:cNvPr id="12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362700" cy="10287000"/>
          </a:xfrm>
          <a:prstGeom prst="rect">
            <a:avLst/>
          </a:prstGeom>
        </p:spPr>
      </p:pic>
      <p:pic>
        <p:nvPicPr>
          <p:cNvPr id="1235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514850" y="8439150"/>
            <a:ext cx="1847850" cy="1847850"/>
          </a:xfrm>
          <a:prstGeom prst="rect">
            <a:avLst/>
          </a:prstGeom>
        </p:spPr>
      </p:pic>
      <p:pic>
        <p:nvPicPr>
          <p:cNvPr id="12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2547938"/>
            <a:ext cx="1371600" cy="1371600"/>
          </a:xfrm>
          <a:prstGeom prst="rect">
            <a:avLst/>
          </a:prstGeom>
        </p:spPr>
      </p:pic>
      <p:pic>
        <p:nvPicPr>
          <p:cNvPr id="1239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5BCCE5B-1BF8-4822-BB27-F37539B7A892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89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7437120" y="2822258"/>
            <a:ext cx="822960" cy="822960"/>
          </a:xfrm>
          <a:prstGeom prst="rect">
            <a:avLst/>
          </a:prstGeom>
        </p:spPr>
      </p:pic>
      <p:sp>
        <p:nvSpPr>
          <p:cNvPr id="124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4357688"/>
            <a:ext cx="4738688" cy="5143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COMMONALITIES</a:t>
            </a:r>
          </a:p>
        </p:txBody>
      </p:sp>
      <p:sp>
        <p:nvSpPr>
          <p:cNvPr id="1243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48074" y="4936808"/>
            <a:ext cx="4452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Rock is the leading genre in both USA and international markets with 412 sales.</a:t>
            </a:r>
          </a:p>
        </p:txBody>
      </p:sp>
      <p:sp>
        <p:nvSpPr>
          <p:cNvPr id="1245" name="::marker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11270" y="4922520"/>
            <a:ext cx="293942" cy="3851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1.</a:t>
            </a:r>
          </a:p>
        </p:txBody>
      </p:sp>
      <p:sp>
        <p:nvSpPr>
          <p:cNvPr id="124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48074" y="5802440"/>
            <a:ext cx="4452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Metal and Alternative &amp; Punk genres show significant sales numbers in both markets.</a:t>
            </a:r>
          </a:p>
        </p:txBody>
      </p:sp>
      <p:sp>
        <p:nvSpPr>
          <p:cNvPr id="1249" name="::marker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11270" y="5788152"/>
            <a:ext cx="293942" cy="3851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2.</a:t>
            </a:r>
          </a:p>
        </p:txBody>
      </p:sp>
      <p:pic>
        <p:nvPicPr>
          <p:cNvPr id="12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0">
            <a:alphaModFix/>
          </a:blip>
          <a:stretch/>
        </p:blipFill>
        <p:spPr>
          <a:xfrm>
            <a:off x="12339638" y="2547938"/>
            <a:ext cx="19050" cy="5191125"/>
          </a:xfrm>
          <a:prstGeom prst="rect">
            <a:avLst/>
          </a:prstGeom>
        </p:spPr>
      </p:pic>
      <p:pic>
        <p:nvPicPr>
          <p:cNvPr id="12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820650" y="2547938"/>
            <a:ext cx="1371600" cy="1371600"/>
          </a:xfrm>
          <a:prstGeom prst="rect">
            <a:avLst/>
          </a:prstGeom>
        </p:spPr>
      </p:pic>
      <p:pic>
        <p:nvPicPr>
          <p:cNvPr id="1255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1">
            <a:alphaModFix/>
            <a:extLst>
              <a:ext uri="{5E101AB8-972D-429C-B803-3533B692416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96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3094970" y="2822258"/>
            <a:ext cx="822960" cy="822960"/>
          </a:xfrm>
          <a:prstGeom prst="rect">
            <a:avLst/>
          </a:prstGeom>
        </p:spPr>
      </p:pic>
      <p:sp>
        <p:nvSpPr>
          <p:cNvPr id="125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0650" y="4357688"/>
            <a:ext cx="4738688" cy="5143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DIFFERENCES</a:t>
            </a:r>
          </a:p>
        </p:txBody>
      </p:sp>
      <p:sp>
        <p:nvSpPr>
          <p:cNvPr id="125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05924" y="4936808"/>
            <a:ext cx="4452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Latin music ranks as a top-selling genre outside the USA but does not feature in the USA's top sales.</a:t>
            </a:r>
          </a:p>
        </p:txBody>
      </p:sp>
      <p:sp>
        <p:nvSpPr>
          <p:cNvPr id="1261" name="::marker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769120" y="4922520"/>
            <a:ext cx="293942" cy="3851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1.</a:t>
            </a:r>
          </a:p>
        </p:txBody>
      </p:sp>
      <p:sp>
        <p:nvSpPr>
          <p:cNvPr id="126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05924" y="6158960"/>
            <a:ext cx="4452938" cy="1438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R&amp;B/Soul and Blues are popular in the USA, appearing in the top-selling genres, yet are absent from international rankings.</a:t>
            </a:r>
          </a:p>
        </p:txBody>
      </p:sp>
      <p:sp>
        <p:nvSpPr>
          <p:cNvPr id="1265" name="::marker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769120" y="6144673"/>
            <a:ext cx="293942" cy="3851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2.</a:t>
            </a:r>
          </a:p>
        </p:txBody>
      </p:sp>
      <p:pic>
        <p:nvPicPr>
          <p:cNvPr id="12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7">
            <a:alphaModFix/>
          </a:blip>
          <a:stretch/>
        </p:blipFill>
        <p:spPr>
          <a:xfrm>
            <a:off x="0" y="6507596"/>
            <a:ext cx="2939192" cy="3779404"/>
          </a:xfrm>
          <a:prstGeom prst="rect">
            <a:avLst/>
          </a:prstGeom>
        </p:spPr>
      </p:pic>
      <p:sp>
        <p:nvSpPr>
          <p:cNvPr id="1268" name="Click here to edit 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3806"/>
            <a:ext cx="4833938" cy="2581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SALES COMPARISON: USA VS. OTHER COUNTRIES</a:t>
            </a:r>
          </a:p>
        </p:txBody>
      </p:sp>
      <p:sp>
        <p:nvSpPr>
          <p:cNvPr id="1270" name="Click here to edit subtitle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429000"/>
            <a:ext cx="48339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Analyzing Music Sales Trends Across Borders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3290441"/>
            <a:ext cx="18288000" cy="12749557"/>
          </a:xfrm>
          <a:prstGeom prst="rect">
            <a:avLst/>
          </a:prstGeom>
        </p:spPr>
      </p:pic>
      <p:pic>
        <p:nvPicPr>
          <p:cNvPr id="12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2634392" cy="4113845"/>
          </a:xfrm>
          <a:prstGeom prst="rect">
            <a:avLst/>
          </a:prstGeom>
        </p:spPr>
      </p:pic>
      <p:pic>
        <p:nvPicPr>
          <p:cNvPr id="12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849100" y="0"/>
            <a:ext cx="6438900" cy="10287000"/>
          </a:xfrm>
          <a:prstGeom prst="rect">
            <a:avLst/>
          </a:prstGeom>
        </p:spPr>
      </p:pic>
      <p:pic>
        <p:nvPicPr>
          <p:cNvPr id="1279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849100" y="8439150"/>
            <a:ext cx="1847850" cy="1847850"/>
          </a:xfrm>
          <a:prstGeom prst="rect">
            <a:avLst/>
          </a:prstGeom>
        </p:spPr>
      </p:pic>
      <p:sp>
        <p:nvSpPr>
          <p:cNvPr id="1281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284490"/>
            <a:ext cx="4910138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4435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583 purchases</a:t>
            </a:r>
          </a:p>
        </p:txBody>
      </p:sp>
      <p:sp>
        <p:nvSpPr>
          <p:cNvPr id="128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1143359"/>
            <a:ext cx="4910138" cy="647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LONG-TERM CUSTOMERS BUY MORE FREQUENTLY</a:t>
            </a:r>
          </a:p>
        </p:txBody>
      </p:sp>
      <p:sp>
        <p:nvSpPr>
          <p:cNvPr id="128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400" y="1859639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Long-term customers show a high purchase frequency.</a:t>
            </a:r>
          </a:p>
        </p:txBody>
      </p:sp>
      <p:sp>
        <p:nvSpPr>
          <p:cNvPr id="1286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220086"/>
            <a:ext cx="4910138" cy="685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4435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31 purchases</a:t>
            </a:r>
          </a:p>
        </p:txBody>
      </p:sp>
      <p:sp>
        <p:nvSpPr>
          <p:cNvPr id="128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1078955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NEW CUSTOMERS BUY LESS OFTEN</a:t>
            </a:r>
          </a:p>
        </p:txBody>
      </p:sp>
      <p:sp>
        <p:nvSpPr>
          <p:cNvPr id="128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1475195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New customers exhibit lower purchase frequency.</a:t>
            </a:r>
          </a:p>
        </p:txBody>
      </p:sp>
      <p:sp>
        <p:nvSpPr>
          <p:cNvPr id="1291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86985" y="8455005"/>
            <a:ext cx="4910138" cy="62055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3600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9.8</a:t>
            </a:r>
          </a:p>
        </p:txBody>
      </p:sp>
      <p:sp>
        <p:nvSpPr>
          <p:cNvPr id="129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86985" y="9143220"/>
            <a:ext cx="4910138" cy="61029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6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HIGHER AVERAGE SPENDING OF LOYAL CUSTOMERS</a:t>
            </a:r>
          </a:p>
        </p:txBody>
      </p:sp>
      <p:sp>
        <p:nvSpPr>
          <p:cNvPr id="129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86985" y="9859500"/>
            <a:ext cx="4910138" cy="3184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600" b="1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Long-term customers spend more on average.</a:t>
            </a:r>
          </a:p>
        </p:txBody>
      </p:sp>
      <p:sp>
        <p:nvSpPr>
          <p:cNvPr id="1296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8507683"/>
            <a:ext cx="4910138" cy="6082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3200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9.3</a:t>
            </a:r>
          </a:p>
        </p:txBody>
      </p:sp>
      <p:sp>
        <p:nvSpPr>
          <p:cNvPr id="129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9179128"/>
            <a:ext cx="4910138" cy="295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NEW CUSTOMERS SPEND SLIGHTLY LESS</a:t>
            </a:r>
          </a:p>
        </p:txBody>
      </p:sp>
      <p:sp>
        <p:nvSpPr>
          <p:cNvPr id="129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79776" y="9788149"/>
            <a:ext cx="4910138" cy="3307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600" b="1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New customers show </a:t>
            </a:r>
            <a:r>
              <a:rPr lang="en-US" b="1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lower</a:t>
            </a:r>
            <a:r>
              <a:rPr lang="en-US" sz="1600" b="1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 average spending.</a:t>
            </a:r>
          </a:p>
        </p:txBody>
      </p:sp>
      <p:sp>
        <p:nvSpPr>
          <p:cNvPr id="1301" name="Click here to edit title-47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49200" y="733806"/>
            <a:ext cx="4910138" cy="2581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CUSTOMER PURCHASING BEHAVIOR ANALYSIS</a:t>
            </a:r>
          </a:p>
        </p:txBody>
      </p:sp>
      <p:pic>
        <p:nvPicPr>
          <p:cNvPr id="1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5354748" y="6507596"/>
            <a:ext cx="2933252" cy="3779404"/>
          </a:xfrm>
          <a:prstGeom prst="rect">
            <a:avLst/>
          </a:prstGeom>
        </p:spPr>
      </p:pic>
      <p:sp>
        <p:nvSpPr>
          <p:cNvPr id="1304" name="Click here to edit subtitle-46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49200" y="3429000"/>
            <a:ext cx="49101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192"/>
              </a:lnSpc>
            </a:pPr>
            <a:r>
              <a:rPr lang="en-US" sz="21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Comparative Insights on Long-Term vs. New Customers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16DAC7A-6D4B-406C-959E-B4DD198B3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193241"/>
              </p:ext>
            </p:extLst>
          </p:nvPr>
        </p:nvGraphicFramePr>
        <p:xfrm>
          <a:off x="3834093" y="2261960"/>
          <a:ext cx="7690036" cy="2690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D4B6116-3FC5-4F69-9DEF-16E047F82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259250"/>
              </p:ext>
            </p:extLst>
          </p:nvPr>
        </p:nvGraphicFramePr>
        <p:xfrm>
          <a:off x="42708" y="5085653"/>
          <a:ext cx="8692137" cy="326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3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131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63677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GENRE-BASED AFFINITY</a:t>
            </a:r>
          </a:p>
        </p:txBody>
      </p:sp>
      <p:sp>
        <p:nvSpPr>
          <p:cNvPr id="131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98729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Rock and Metal albums are frequently purchased together.</a:t>
            </a:r>
          </a:p>
        </p:txBody>
      </p:sp>
      <p:sp>
        <p:nvSpPr>
          <p:cNvPr id="131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63677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COMPLEMENTARY GENRES</a:t>
            </a:r>
          </a:p>
        </p:txBody>
      </p:sp>
      <p:sp>
        <p:nvSpPr>
          <p:cNvPr id="131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498729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Latin and Blues as secondary choices for bundling.</a:t>
            </a:r>
          </a:p>
        </p:txBody>
      </p:sp>
      <p:sp>
        <p:nvSpPr>
          <p:cNvPr id="132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63677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CROSS-SELLING STRATEGIES</a:t>
            </a:r>
          </a:p>
        </p:txBody>
      </p:sp>
      <p:sp>
        <p:nvSpPr>
          <p:cNvPr id="132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498729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Combine Rock &amp; Metal into discount bundles.</a:t>
            </a:r>
          </a:p>
        </p:txBody>
      </p:sp>
      <p:sp>
        <p:nvSpPr>
          <p:cNvPr id="132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63677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RECOMMENDATION SYSTEMS</a:t>
            </a:r>
          </a:p>
        </p:txBody>
      </p:sp>
      <p:sp>
        <p:nvSpPr>
          <p:cNvPr id="132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35050" y="498729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Suggest albums based on customer purchase patterns.</a:t>
            </a:r>
          </a:p>
        </p:txBody>
      </p:sp>
      <p:sp>
        <p:nvSpPr>
          <p:cNvPr id="1328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1912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PERSONALIZED PLAYLISTS</a:t>
            </a:r>
          </a:p>
        </p:txBody>
      </p:sp>
      <p:sp>
        <p:nvSpPr>
          <p:cNvPr id="1330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54177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Curate playlists that enhance engagement for users.</a:t>
            </a:r>
          </a:p>
        </p:txBody>
      </p:sp>
      <p:sp>
        <p:nvSpPr>
          <p:cNvPr id="1332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1912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ARTIST/ALBUM ANALYSIS</a:t>
            </a:r>
          </a:p>
        </p:txBody>
      </p:sp>
      <p:sp>
        <p:nvSpPr>
          <p:cNvPr id="1334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086350" y="654177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Examine data for artist-specific purchasing trends.</a:t>
            </a:r>
          </a:p>
        </p:txBody>
      </p:sp>
      <p:sp>
        <p:nvSpPr>
          <p:cNvPr id="1336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191250"/>
            <a:ext cx="3824288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EXAMPLE OF ARTIST AFFINITY</a:t>
            </a:r>
          </a:p>
        </p:txBody>
      </p:sp>
      <p:sp>
        <p:nvSpPr>
          <p:cNvPr id="1338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10700" y="6541770"/>
            <a:ext cx="3824288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If Led Zeppelin is bought, recommend Metallica.</a:t>
            </a:r>
          </a:p>
        </p:txBody>
      </p:sp>
      <p:sp>
        <p:nvSpPr>
          <p:cNvPr id="1340" name="Click here to edit title-48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PRODUCT AFFINITY ANALYSIS INSIGHTS</a:t>
            </a:r>
          </a:p>
        </p:txBody>
      </p:sp>
      <p:sp>
        <p:nvSpPr>
          <p:cNvPr id="1342" name="Click here to edit subtitle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Exploring purchase patterns in music genres and albums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30467" y="0"/>
            <a:ext cx="18288000" cy="10287000"/>
          </a:xfrm>
          <a:prstGeom prst="rect">
            <a:avLst/>
          </a:prstGeom>
        </p:spPr>
      </p:pic>
      <p:pic>
        <p:nvPicPr>
          <p:cNvPr id="13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3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3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9128" y="2615059"/>
            <a:ext cx="4787206" cy="803821"/>
          </a:xfrm>
          <a:prstGeom prst="rect">
            <a:avLst/>
          </a:prstGeom>
        </p:spPr>
      </p:pic>
      <p:sp>
        <p:nvSpPr>
          <p:cNvPr id="1353" name="Heading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17946" y="2851404"/>
            <a:ext cx="13477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COUNTRY</a:t>
            </a:r>
          </a:p>
        </p:txBody>
      </p:sp>
      <p:pic>
        <p:nvPicPr>
          <p:cNvPr id="13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5669459" y="2615059"/>
            <a:ext cx="6758881" cy="803821"/>
          </a:xfrm>
          <a:prstGeom prst="rect">
            <a:avLst/>
          </a:prstGeom>
        </p:spPr>
      </p:pic>
      <p:sp>
        <p:nvSpPr>
          <p:cNvPr id="1357" name="Heading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59636" y="2851404"/>
            <a:ext cx="26146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CUSTOMERS</a:t>
            </a:r>
          </a:p>
        </p:txBody>
      </p:sp>
      <p:pic>
        <p:nvPicPr>
          <p:cNvPr id="135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2432954" y="2615059"/>
            <a:ext cx="4949131" cy="803821"/>
          </a:xfrm>
          <a:prstGeom prst="rect">
            <a:avLst/>
          </a:prstGeom>
        </p:spPr>
      </p:pic>
      <p:sp>
        <p:nvSpPr>
          <p:cNvPr id="1361" name="Heading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40802" y="2851404"/>
            <a:ext cx="1766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CHURN RATE</a:t>
            </a:r>
          </a:p>
        </p:txBody>
      </p:sp>
      <p:pic>
        <p:nvPicPr>
          <p:cNvPr id="13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28" y="3407569"/>
            <a:ext cx="4787206" cy="832396"/>
          </a:xfrm>
          <a:prstGeom prst="rect">
            <a:avLst/>
          </a:prstGeom>
        </p:spPr>
      </p:pic>
      <p:sp>
        <p:nvSpPr>
          <p:cNvPr id="1365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753296" y="3643884"/>
            <a:ext cx="10715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Argentina</a:t>
            </a:r>
          </a:p>
        </p:txBody>
      </p:sp>
      <p:pic>
        <p:nvPicPr>
          <p:cNvPr id="13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459" y="3407569"/>
            <a:ext cx="6758881" cy="832396"/>
          </a:xfrm>
          <a:prstGeom prst="rect">
            <a:avLst/>
          </a:prstGeom>
        </p:spPr>
      </p:pic>
      <p:sp>
        <p:nvSpPr>
          <p:cNvPr id="1369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3643884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37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54" y="3407569"/>
            <a:ext cx="4949131" cy="832396"/>
          </a:xfrm>
          <a:prstGeom prst="rect">
            <a:avLst/>
          </a:prstGeom>
        </p:spPr>
      </p:pic>
      <p:sp>
        <p:nvSpPr>
          <p:cNvPr id="1373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3643884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3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4236720"/>
            <a:ext cx="4787206" cy="832396"/>
          </a:xfrm>
          <a:prstGeom prst="rect">
            <a:avLst/>
          </a:prstGeom>
        </p:spPr>
      </p:pic>
      <p:sp>
        <p:nvSpPr>
          <p:cNvPr id="1377" name="Label-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844260" y="4472940"/>
            <a:ext cx="890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Belgium</a:t>
            </a:r>
          </a:p>
        </p:txBody>
      </p:sp>
      <p:pic>
        <p:nvPicPr>
          <p:cNvPr id="13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4236720"/>
            <a:ext cx="6758881" cy="832396"/>
          </a:xfrm>
          <a:prstGeom prst="rect">
            <a:avLst/>
          </a:prstGeom>
        </p:spPr>
      </p:pic>
      <p:sp>
        <p:nvSpPr>
          <p:cNvPr id="1381" name="Label-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4472940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4236720"/>
            <a:ext cx="4949131" cy="832396"/>
          </a:xfrm>
          <a:prstGeom prst="rect">
            <a:avLst/>
          </a:prstGeom>
        </p:spPr>
      </p:pic>
      <p:sp>
        <p:nvSpPr>
          <p:cNvPr id="1385" name="Label-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4472940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38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5065776"/>
            <a:ext cx="4787206" cy="832396"/>
          </a:xfrm>
          <a:prstGeom prst="rect">
            <a:avLst/>
          </a:prstGeom>
        </p:spPr>
      </p:pic>
      <p:sp>
        <p:nvSpPr>
          <p:cNvPr id="1389" name="Label-3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003994" y="5301996"/>
            <a:ext cx="576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Chile</a:t>
            </a:r>
          </a:p>
        </p:txBody>
      </p:sp>
      <p:pic>
        <p:nvPicPr>
          <p:cNvPr id="1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6335" y="5108421"/>
            <a:ext cx="6789378" cy="832396"/>
          </a:xfrm>
          <a:prstGeom prst="rect">
            <a:avLst/>
          </a:prstGeom>
        </p:spPr>
      </p:pic>
      <p:sp>
        <p:nvSpPr>
          <p:cNvPr id="1393" name="Label-3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5301996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3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5065776"/>
            <a:ext cx="4949131" cy="832396"/>
          </a:xfrm>
          <a:prstGeom prst="rect">
            <a:avLst/>
          </a:prstGeom>
        </p:spPr>
      </p:pic>
      <p:sp>
        <p:nvSpPr>
          <p:cNvPr id="1397" name="Label-3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5301996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5894832"/>
            <a:ext cx="4787206" cy="832396"/>
          </a:xfrm>
          <a:prstGeom prst="rect">
            <a:avLst/>
          </a:prstGeom>
        </p:spPr>
      </p:pic>
      <p:sp>
        <p:nvSpPr>
          <p:cNvPr id="1401" name="Label-4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813780" y="6131052"/>
            <a:ext cx="9477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Hungary</a:t>
            </a:r>
          </a:p>
        </p:txBody>
      </p:sp>
      <p:pic>
        <p:nvPicPr>
          <p:cNvPr id="14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5894832"/>
            <a:ext cx="6758881" cy="832396"/>
          </a:xfrm>
          <a:prstGeom prst="rect">
            <a:avLst/>
          </a:prstGeom>
        </p:spPr>
      </p:pic>
      <p:sp>
        <p:nvSpPr>
          <p:cNvPr id="1405" name="Label-4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6131052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5894832"/>
            <a:ext cx="4949131" cy="832396"/>
          </a:xfrm>
          <a:prstGeom prst="rect">
            <a:avLst/>
          </a:prstGeom>
        </p:spPr>
      </p:pic>
      <p:sp>
        <p:nvSpPr>
          <p:cNvPr id="1409" name="Label-4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6131052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4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6723793"/>
            <a:ext cx="4787206" cy="832396"/>
          </a:xfrm>
          <a:prstGeom prst="rect">
            <a:avLst/>
          </a:prstGeom>
        </p:spPr>
      </p:pic>
      <p:sp>
        <p:nvSpPr>
          <p:cNvPr id="1413" name="Label-5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049714" y="6960013"/>
            <a:ext cx="4810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Italy</a:t>
            </a:r>
          </a:p>
        </p:txBody>
      </p:sp>
      <p:pic>
        <p:nvPicPr>
          <p:cNvPr id="1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6723793"/>
            <a:ext cx="6758881" cy="832396"/>
          </a:xfrm>
          <a:prstGeom prst="rect">
            <a:avLst/>
          </a:prstGeom>
        </p:spPr>
      </p:pic>
      <p:sp>
        <p:nvSpPr>
          <p:cNvPr id="1417" name="Label-5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6960013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4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6723793"/>
            <a:ext cx="4949131" cy="832396"/>
          </a:xfrm>
          <a:prstGeom prst="rect">
            <a:avLst/>
          </a:prstGeom>
        </p:spPr>
      </p:pic>
      <p:sp>
        <p:nvSpPr>
          <p:cNvPr id="1421" name="Label-5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6960013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7552849"/>
            <a:ext cx="4787206" cy="832396"/>
          </a:xfrm>
          <a:prstGeom prst="rect">
            <a:avLst/>
          </a:prstGeom>
        </p:spPr>
      </p:pic>
      <p:sp>
        <p:nvSpPr>
          <p:cNvPr id="1425" name="Label-6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20423" y="7789069"/>
            <a:ext cx="13382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Netherlands</a:t>
            </a:r>
          </a:p>
        </p:txBody>
      </p:sp>
      <p:pic>
        <p:nvPicPr>
          <p:cNvPr id="14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7552849"/>
            <a:ext cx="6758881" cy="832396"/>
          </a:xfrm>
          <a:prstGeom prst="rect">
            <a:avLst/>
          </a:prstGeom>
        </p:spPr>
      </p:pic>
      <p:sp>
        <p:nvSpPr>
          <p:cNvPr id="1429" name="Label-6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7789069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7552849"/>
            <a:ext cx="4949131" cy="832396"/>
          </a:xfrm>
          <a:prstGeom prst="rect">
            <a:avLst/>
          </a:prstGeom>
        </p:spPr>
      </p:pic>
      <p:sp>
        <p:nvSpPr>
          <p:cNvPr id="1433" name="Label-6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7789069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pic>
        <p:nvPicPr>
          <p:cNvPr id="143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8381905"/>
            <a:ext cx="4787206" cy="832396"/>
          </a:xfrm>
          <a:prstGeom prst="rect">
            <a:avLst/>
          </a:prstGeom>
        </p:spPr>
      </p:pic>
      <p:sp>
        <p:nvSpPr>
          <p:cNvPr id="1437" name="Label-7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851785" y="8618125"/>
            <a:ext cx="8810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Norway</a:t>
            </a:r>
          </a:p>
        </p:txBody>
      </p:sp>
      <p:pic>
        <p:nvPicPr>
          <p:cNvPr id="1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8381905"/>
            <a:ext cx="6758881" cy="832396"/>
          </a:xfrm>
          <a:prstGeom prst="rect">
            <a:avLst/>
          </a:prstGeom>
        </p:spPr>
      </p:pic>
      <p:sp>
        <p:nvSpPr>
          <p:cNvPr id="1441" name="Label-7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5697" y="8618125"/>
            <a:ext cx="128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</a:t>
            </a:r>
          </a:p>
        </p:txBody>
      </p:sp>
      <p:pic>
        <p:nvPicPr>
          <p:cNvPr id="144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8381905"/>
            <a:ext cx="4949131" cy="832396"/>
          </a:xfrm>
          <a:prstGeom prst="rect">
            <a:avLst/>
          </a:prstGeom>
        </p:spPr>
      </p:pic>
      <p:sp>
        <p:nvSpPr>
          <p:cNvPr id="1445" name="Label-7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19554" y="8618125"/>
            <a:ext cx="4143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100</a:t>
            </a:r>
          </a:p>
        </p:txBody>
      </p:sp>
      <p:sp>
        <p:nvSpPr>
          <p:cNvPr id="1447" name="Click here to edit title-41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REGIONAL MARKET ANALYSIS INSIGHTS</a:t>
            </a:r>
          </a:p>
        </p:txBody>
      </p:sp>
      <p:sp>
        <p:nvSpPr>
          <p:cNvPr id="1449" name="Click here to edit subtitle-46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Understanding Variations in Customer Behavior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4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9158" y="3444240"/>
            <a:ext cx="4787206" cy="803821"/>
          </a:xfrm>
          <a:prstGeom prst="rect">
            <a:avLst/>
          </a:prstGeom>
        </p:spPr>
      </p:pic>
      <p:sp>
        <p:nvSpPr>
          <p:cNvPr id="1459" name="Heading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17946" y="3680460"/>
            <a:ext cx="13477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COUNTRY</a:t>
            </a:r>
          </a:p>
        </p:txBody>
      </p:sp>
      <p:pic>
        <p:nvPicPr>
          <p:cNvPr id="14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5669566" y="3444240"/>
            <a:ext cx="6758881" cy="803821"/>
          </a:xfrm>
          <a:prstGeom prst="rect">
            <a:avLst/>
          </a:prstGeom>
        </p:spPr>
      </p:pic>
      <p:sp>
        <p:nvSpPr>
          <p:cNvPr id="1463" name="Heading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59636" y="3680460"/>
            <a:ext cx="26146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CUSTOMERS</a:t>
            </a:r>
          </a:p>
        </p:txBody>
      </p:sp>
      <p:pic>
        <p:nvPicPr>
          <p:cNvPr id="146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2432982" y="3444240"/>
            <a:ext cx="4949131" cy="803821"/>
          </a:xfrm>
          <a:prstGeom prst="rect">
            <a:avLst/>
          </a:prstGeom>
        </p:spPr>
      </p:pic>
      <p:sp>
        <p:nvSpPr>
          <p:cNvPr id="1467" name="Heading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40802" y="3680460"/>
            <a:ext cx="1766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CHURN RATE</a:t>
            </a:r>
          </a:p>
        </p:txBody>
      </p:sp>
      <p:pic>
        <p:nvPicPr>
          <p:cNvPr id="14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4236720"/>
            <a:ext cx="4787206" cy="832396"/>
          </a:xfrm>
          <a:prstGeom prst="rect">
            <a:avLst/>
          </a:prstGeom>
        </p:spPr>
      </p:pic>
      <p:sp>
        <p:nvSpPr>
          <p:cNvPr id="1471" name="Label-8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787110" y="4472940"/>
            <a:ext cx="10048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Germany</a:t>
            </a:r>
          </a:p>
        </p:txBody>
      </p:sp>
      <p:pic>
        <p:nvPicPr>
          <p:cNvPr id="147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4236720"/>
            <a:ext cx="6758881" cy="832396"/>
          </a:xfrm>
          <a:prstGeom prst="rect">
            <a:avLst/>
          </a:prstGeom>
        </p:spPr>
      </p:pic>
      <p:sp>
        <p:nvSpPr>
          <p:cNvPr id="1475" name="Label-8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82837" y="4472940"/>
            <a:ext cx="1666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</a:t>
            </a:r>
          </a:p>
        </p:txBody>
      </p:sp>
      <p:pic>
        <p:nvPicPr>
          <p:cNvPr id="14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4236720"/>
            <a:ext cx="4949131" cy="832396"/>
          </a:xfrm>
          <a:prstGeom prst="rect">
            <a:avLst/>
          </a:prstGeom>
        </p:spPr>
      </p:pic>
      <p:sp>
        <p:nvSpPr>
          <p:cNvPr id="1479" name="Label-8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68894" y="4472940"/>
            <a:ext cx="3190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50</a:t>
            </a:r>
          </a:p>
        </p:txBody>
      </p:sp>
      <p:pic>
        <p:nvPicPr>
          <p:cNvPr id="148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5065776"/>
            <a:ext cx="4787206" cy="832396"/>
          </a:xfrm>
          <a:prstGeom prst="rect">
            <a:avLst/>
          </a:prstGeom>
        </p:spPr>
      </p:pic>
      <p:sp>
        <p:nvSpPr>
          <p:cNvPr id="1483" name="Label-9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905125" y="5301996"/>
            <a:ext cx="766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France</a:t>
            </a:r>
          </a:p>
        </p:txBody>
      </p:sp>
      <p:pic>
        <p:nvPicPr>
          <p:cNvPr id="14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5065776"/>
            <a:ext cx="6758881" cy="832396"/>
          </a:xfrm>
          <a:prstGeom prst="rect">
            <a:avLst/>
          </a:prstGeom>
        </p:spPr>
      </p:pic>
      <p:sp>
        <p:nvSpPr>
          <p:cNvPr id="1487" name="Label-9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82837" y="5301996"/>
            <a:ext cx="1666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</a:t>
            </a:r>
          </a:p>
        </p:txBody>
      </p:sp>
      <p:pic>
        <p:nvPicPr>
          <p:cNvPr id="14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5065776"/>
            <a:ext cx="4949131" cy="832396"/>
          </a:xfrm>
          <a:prstGeom prst="rect">
            <a:avLst/>
          </a:prstGeom>
        </p:spPr>
      </p:pic>
      <p:sp>
        <p:nvSpPr>
          <p:cNvPr id="1491" name="Label-9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68894" y="5301996"/>
            <a:ext cx="3190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50</a:t>
            </a:r>
          </a:p>
        </p:txBody>
      </p:sp>
      <p:pic>
        <p:nvPicPr>
          <p:cNvPr id="14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5894832"/>
            <a:ext cx="4787206" cy="832396"/>
          </a:xfrm>
          <a:prstGeom prst="rect">
            <a:avLst/>
          </a:prstGeom>
        </p:spPr>
      </p:pic>
      <p:sp>
        <p:nvSpPr>
          <p:cNvPr id="1495" name="Label-1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38305" y="6131052"/>
            <a:ext cx="17002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Czech Republic</a:t>
            </a:r>
          </a:p>
        </p:txBody>
      </p:sp>
      <p:pic>
        <p:nvPicPr>
          <p:cNvPr id="149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5894832"/>
            <a:ext cx="6758881" cy="832396"/>
          </a:xfrm>
          <a:prstGeom prst="rect">
            <a:avLst/>
          </a:prstGeom>
        </p:spPr>
      </p:pic>
      <p:sp>
        <p:nvSpPr>
          <p:cNvPr id="1499" name="Label-1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82837" y="6131052"/>
            <a:ext cx="1666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2</a:t>
            </a:r>
          </a:p>
        </p:txBody>
      </p:sp>
      <p:pic>
        <p:nvPicPr>
          <p:cNvPr id="15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5894832"/>
            <a:ext cx="4949131" cy="832396"/>
          </a:xfrm>
          <a:prstGeom prst="rect">
            <a:avLst/>
          </a:prstGeom>
        </p:spPr>
      </p:pic>
      <p:sp>
        <p:nvSpPr>
          <p:cNvPr id="1503" name="Label-1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768894" y="6131052"/>
            <a:ext cx="3190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50</a:t>
            </a:r>
          </a:p>
        </p:txBody>
      </p:sp>
      <p:pic>
        <p:nvPicPr>
          <p:cNvPr id="1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9158" y="6723793"/>
            <a:ext cx="4787206" cy="832396"/>
          </a:xfrm>
          <a:prstGeom prst="rect">
            <a:avLst/>
          </a:prstGeom>
        </p:spPr>
      </p:pic>
      <p:sp>
        <p:nvSpPr>
          <p:cNvPr id="1507" name="Label-1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037808" y="6960013"/>
            <a:ext cx="5000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USA</a:t>
            </a:r>
          </a:p>
        </p:txBody>
      </p:sp>
      <p:pic>
        <p:nvPicPr>
          <p:cNvPr id="15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6723793"/>
            <a:ext cx="6758881" cy="832396"/>
          </a:xfrm>
          <a:prstGeom prst="rect">
            <a:avLst/>
          </a:prstGeom>
        </p:spPr>
      </p:pic>
      <p:sp>
        <p:nvSpPr>
          <p:cNvPr id="1511" name="Label-1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498" y="6960013"/>
            <a:ext cx="2714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13</a:t>
            </a:r>
          </a:p>
        </p:txBody>
      </p:sp>
      <p:pic>
        <p:nvPicPr>
          <p:cNvPr id="1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432982" y="6723793"/>
            <a:ext cx="4949131" cy="832396"/>
          </a:xfrm>
          <a:prstGeom prst="rect">
            <a:avLst/>
          </a:prstGeom>
        </p:spPr>
      </p:pic>
      <p:sp>
        <p:nvSpPr>
          <p:cNvPr id="1515" name="Label-1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624780" y="6960013"/>
            <a:ext cx="604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15.38</a:t>
            </a:r>
          </a:p>
        </p:txBody>
      </p:sp>
      <p:pic>
        <p:nvPicPr>
          <p:cNvPr id="15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879128" y="7552730"/>
            <a:ext cx="4787206" cy="832396"/>
          </a:xfrm>
          <a:prstGeom prst="rect">
            <a:avLst/>
          </a:prstGeom>
        </p:spPr>
      </p:pic>
      <p:sp>
        <p:nvSpPr>
          <p:cNvPr id="1519" name="Label-1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973705" y="7789069"/>
            <a:ext cx="6334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Brazil</a:t>
            </a:r>
          </a:p>
        </p:txBody>
      </p:sp>
      <p:pic>
        <p:nvPicPr>
          <p:cNvPr id="1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5669566" y="7552849"/>
            <a:ext cx="6758881" cy="832396"/>
          </a:xfrm>
          <a:prstGeom prst="rect">
            <a:avLst/>
          </a:prstGeom>
        </p:spPr>
      </p:pic>
      <p:sp>
        <p:nvSpPr>
          <p:cNvPr id="1523" name="Label-1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78932" y="7789069"/>
            <a:ext cx="1762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8</a:t>
            </a:r>
          </a:p>
        </p:txBody>
      </p:sp>
      <p:pic>
        <p:nvPicPr>
          <p:cNvPr id="15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12432954" y="7552730"/>
            <a:ext cx="4949131" cy="832396"/>
          </a:xfrm>
          <a:prstGeom prst="rect">
            <a:avLst/>
          </a:prstGeom>
        </p:spPr>
      </p:pic>
      <p:sp>
        <p:nvSpPr>
          <p:cNvPr id="1527" name="Label-1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685550" y="7789069"/>
            <a:ext cx="4810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37.5</a:t>
            </a:r>
          </a:p>
        </p:txBody>
      </p:sp>
      <p:sp>
        <p:nvSpPr>
          <p:cNvPr id="1529" name="Click here to edit title-41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REGIONAL MARKET ANALYSIS INSIGHTS</a:t>
            </a:r>
          </a:p>
        </p:txBody>
      </p:sp>
      <p:sp>
        <p:nvSpPr>
          <p:cNvPr id="153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Understanding Variations in Customer Behavior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59548" y="0"/>
            <a:ext cx="2628452" cy="4113845"/>
          </a:xfrm>
          <a:prstGeom prst="rect">
            <a:avLst/>
          </a:prstGeom>
        </p:spPr>
      </p:pic>
      <p:pic>
        <p:nvPicPr>
          <p:cNvPr id="15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362700" cy="10287000"/>
          </a:xfrm>
          <a:prstGeom prst="rect">
            <a:avLst/>
          </a:prstGeom>
        </p:spPr>
      </p:pic>
      <p:pic>
        <p:nvPicPr>
          <p:cNvPr id="1540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514850" y="8439150"/>
            <a:ext cx="1847850" cy="1847850"/>
          </a:xfrm>
          <a:prstGeom prst="rect">
            <a:avLst/>
          </a:prstGeom>
        </p:spPr>
      </p:pic>
      <p:pic>
        <p:nvPicPr>
          <p:cNvPr id="15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1668399"/>
            <a:ext cx="171450" cy="171450"/>
          </a:xfrm>
          <a:prstGeom prst="rect">
            <a:avLst/>
          </a:prstGeom>
        </p:spPr>
      </p:pic>
      <p:sp>
        <p:nvSpPr>
          <p:cNvPr id="154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1594104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HIGH-RISK REGIONS IDENTIFIED</a:t>
            </a:r>
          </a:p>
        </p:txBody>
      </p:sp>
      <p:sp>
        <p:nvSpPr>
          <p:cNvPr id="154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1990344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Countries like Italy and Norway show 100% churn.</a:t>
            </a:r>
          </a:p>
        </p:txBody>
      </p:sp>
      <p:pic>
        <p:nvPicPr>
          <p:cNvPr id="1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2726055"/>
            <a:ext cx="171450" cy="171450"/>
          </a:xfrm>
          <a:prstGeom prst="rect">
            <a:avLst/>
          </a:prstGeom>
        </p:spPr>
      </p:pic>
      <p:sp>
        <p:nvSpPr>
          <p:cNvPr id="155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2651760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MODERATE-RISK AREAS</a:t>
            </a:r>
          </a:p>
        </p:txBody>
      </p:sp>
      <p:sp>
        <p:nvSpPr>
          <p:cNvPr id="155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3048000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USA and Canada exhibit churn rates of 15.38% and 37.5%.</a:t>
            </a:r>
          </a:p>
        </p:txBody>
      </p:sp>
      <p:pic>
        <p:nvPicPr>
          <p:cNvPr id="15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3783711"/>
            <a:ext cx="171450" cy="171450"/>
          </a:xfrm>
          <a:prstGeom prst="rect">
            <a:avLst/>
          </a:prstGeom>
        </p:spPr>
      </p:pic>
      <p:sp>
        <p:nvSpPr>
          <p:cNvPr id="155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3709416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LOW-RISK REGIONS DETECTED</a:t>
            </a:r>
          </a:p>
        </p:txBody>
      </p:sp>
      <p:sp>
        <p:nvSpPr>
          <p:cNvPr id="155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4105656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Countries with 0% churn include Finland and Australia.</a:t>
            </a:r>
          </a:p>
        </p:txBody>
      </p:sp>
      <p:pic>
        <p:nvPicPr>
          <p:cNvPr id="15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4841367"/>
            <a:ext cx="171450" cy="171450"/>
          </a:xfrm>
          <a:prstGeom prst="rect">
            <a:avLst/>
          </a:prstGeom>
        </p:spPr>
      </p:pic>
      <p:sp>
        <p:nvSpPr>
          <p:cNvPr id="156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4767072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DEMOGRAPHICS IMPACT CHURN</a:t>
            </a:r>
          </a:p>
        </p:txBody>
      </p:sp>
      <p:sp>
        <p:nvSpPr>
          <p:cNvPr id="156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5163312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Younger customers show less loyalty, increasing churn.</a:t>
            </a:r>
          </a:p>
        </p:txBody>
      </p:sp>
      <p:pic>
        <p:nvPicPr>
          <p:cNvPr id="15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5898928"/>
            <a:ext cx="171450" cy="171450"/>
          </a:xfrm>
          <a:prstGeom prst="rect">
            <a:avLst/>
          </a:prstGeom>
        </p:spPr>
      </p:pic>
      <p:sp>
        <p:nvSpPr>
          <p:cNvPr id="1568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5824633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ECONOMIC FACTORS MATTER</a:t>
            </a:r>
          </a:p>
        </p:txBody>
      </p:sp>
      <p:sp>
        <p:nvSpPr>
          <p:cNvPr id="1570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6220873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Economic instability correlates with higher churn rates.</a:t>
            </a:r>
          </a:p>
        </p:txBody>
      </p:sp>
      <p:pic>
        <p:nvPicPr>
          <p:cNvPr id="15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6956584"/>
            <a:ext cx="171450" cy="171450"/>
          </a:xfrm>
          <a:prstGeom prst="rect">
            <a:avLst/>
          </a:prstGeom>
        </p:spPr>
      </p:pic>
      <p:sp>
        <p:nvSpPr>
          <p:cNvPr id="1574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6882289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PURCHASE BEHAVIOR TRENDS</a:t>
            </a:r>
          </a:p>
        </p:txBody>
      </p:sp>
      <p:sp>
        <p:nvSpPr>
          <p:cNvPr id="1576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7278529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Infrequent purchases signal potential churn risk.</a:t>
            </a:r>
          </a:p>
        </p:txBody>
      </p:sp>
      <p:pic>
        <p:nvPicPr>
          <p:cNvPr id="15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162800" y="8014240"/>
            <a:ext cx="171450" cy="171450"/>
          </a:xfrm>
          <a:prstGeom prst="rect">
            <a:avLst/>
          </a:prstGeom>
        </p:spPr>
      </p:pic>
      <p:sp>
        <p:nvSpPr>
          <p:cNvPr id="1580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7939945"/>
            <a:ext cx="100441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ENGAGEMENT ISSUES</a:t>
            </a:r>
          </a:p>
        </p:txBody>
      </p:sp>
      <p:sp>
        <p:nvSpPr>
          <p:cNvPr id="1582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517130" y="8336185"/>
            <a:ext cx="100441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Poor customer service drives higher churn rates.</a:t>
            </a:r>
          </a:p>
        </p:txBody>
      </p:sp>
      <p:pic>
        <p:nvPicPr>
          <p:cNvPr id="15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6507596"/>
            <a:ext cx="2939192" cy="3779404"/>
          </a:xfrm>
          <a:prstGeom prst="rect">
            <a:avLst/>
          </a:prstGeom>
        </p:spPr>
      </p:pic>
      <p:sp>
        <p:nvSpPr>
          <p:cNvPr id="1585" name="Click here to edit title-43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9044"/>
            <a:ext cx="4833938" cy="1943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CUSTOMER RISK PROFILING INSIGHTS</a:t>
            </a:r>
          </a:p>
        </p:txBody>
      </p:sp>
      <p:sp>
        <p:nvSpPr>
          <p:cNvPr id="1587" name="Click here to edit subtitle-40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2781300"/>
            <a:ext cx="48339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Analyzing factors influencing customer retention and churn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5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5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2362200"/>
            <a:ext cx="3657600" cy="7924800"/>
          </a:xfrm>
          <a:prstGeom prst="rect">
            <a:avLst/>
          </a:prstGeom>
        </p:spPr>
      </p:pic>
      <p:sp>
        <p:nvSpPr>
          <p:cNvPr id="1597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4976717"/>
            <a:ext cx="1757362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1,990 days</a:t>
            </a:r>
          </a:p>
        </p:txBody>
      </p:sp>
      <p:sp>
        <p:nvSpPr>
          <p:cNvPr id="159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5801011"/>
            <a:ext cx="29289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CHURN RISK IDENTIFIED</a:t>
            </a:r>
          </a:p>
        </p:txBody>
      </p:sp>
      <p:sp>
        <p:nvSpPr>
          <p:cNvPr id="160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6959251"/>
            <a:ext cx="2928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Daan Peeters shows disengagement.</a:t>
            </a:r>
          </a:p>
        </p:txBody>
      </p:sp>
      <p:pic>
        <p:nvPicPr>
          <p:cNvPr id="16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657600" y="2362200"/>
            <a:ext cx="3657600" cy="7924800"/>
          </a:xfrm>
          <a:prstGeom prst="rect">
            <a:avLst/>
          </a:prstGeom>
        </p:spPr>
      </p:pic>
      <p:sp>
        <p:nvSpPr>
          <p:cNvPr id="1604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4783741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High frequency purchases</a:t>
            </a:r>
          </a:p>
        </p:txBody>
      </p:sp>
      <p:sp>
        <p:nvSpPr>
          <p:cNvPr id="160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5994082"/>
            <a:ext cx="29289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HIGH-VALUE CUSTOMERS</a:t>
            </a:r>
          </a:p>
        </p:txBody>
      </p:sp>
      <p:sp>
        <p:nvSpPr>
          <p:cNvPr id="160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7152322"/>
            <a:ext cx="2928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Niklas and Hannah are top customers.</a:t>
            </a:r>
          </a:p>
        </p:txBody>
      </p:sp>
      <p:pic>
        <p:nvPicPr>
          <p:cNvPr id="16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2362200"/>
            <a:ext cx="3657600" cy="7924800"/>
          </a:xfrm>
          <a:prstGeom prst="rect">
            <a:avLst/>
          </a:prstGeom>
        </p:spPr>
      </p:pic>
      <p:sp>
        <p:nvSpPr>
          <p:cNvPr id="1611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4783741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Low engagement frequency</a:t>
            </a:r>
          </a:p>
        </p:txBody>
      </p:sp>
      <p:sp>
        <p:nvSpPr>
          <p:cNvPr id="161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5994082"/>
            <a:ext cx="3276600" cy="99924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TARGET RE-ENGAGEMENT</a:t>
            </a:r>
          </a:p>
        </p:txBody>
      </p:sp>
      <p:sp>
        <p:nvSpPr>
          <p:cNvPr id="161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7152322"/>
            <a:ext cx="2928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Low-frequency customers need attention.</a:t>
            </a:r>
          </a:p>
        </p:txBody>
      </p:sp>
      <p:pic>
        <p:nvPicPr>
          <p:cNvPr id="16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0972800" y="2362200"/>
            <a:ext cx="3657600" cy="7924800"/>
          </a:xfrm>
          <a:prstGeom prst="rect">
            <a:avLst/>
          </a:prstGeom>
        </p:spPr>
      </p:pic>
      <p:sp>
        <p:nvSpPr>
          <p:cNvPr id="1618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4783741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VIP discounts offered</a:t>
            </a:r>
          </a:p>
        </p:txBody>
      </p:sp>
      <p:sp>
        <p:nvSpPr>
          <p:cNvPr id="16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5994082"/>
            <a:ext cx="2928938" cy="1019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BOOST RETENTION</a:t>
            </a:r>
          </a:p>
        </p:txBody>
      </p:sp>
      <p:sp>
        <p:nvSpPr>
          <p:cNvPr id="16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7152322"/>
            <a:ext cx="2928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Incentives for loyal customers can help.</a:t>
            </a:r>
          </a:p>
        </p:txBody>
      </p:sp>
      <p:pic>
        <p:nvPicPr>
          <p:cNvPr id="16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630400" y="2362200"/>
            <a:ext cx="3657600" cy="7924800"/>
          </a:xfrm>
          <a:prstGeom prst="rect">
            <a:avLst/>
          </a:prstGeom>
        </p:spPr>
      </p:pic>
      <p:sp>
        <p:nvSpPr>
          <p:cNvPr id="1625" name="$50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4532281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Targeted win-back campaigns</a:t>
            </a:r>
          </a:p>
        </p:txBody>
      </p:sp>
      <p:sp>
        <p:nvSpPr>
          <p:cNvPr id="162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5742622"/>
            <a:ext cx="2928938" cy="1514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RECOVER LOST CUSTOMERS</a:t>
            </a:r>
          </a:p>
        </p:txBody>
      </p:sp>
      <p:sp>
        <p:nvSpPr>
          <p:cNvPr id="162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7403782"/>
            <a:ext cx="29289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Email campaigns to re-engage churned users.</a:t>
            </a:r>
          </a:p>
        </p:txBody>
      </p:sp>
      <p:sp>
        <p:nvSpPr>
          <p:cNvPr id="1630" name="Click here to edit title-41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LIFETIME VALUE INSIGHTS</a:t>
            </a:r>
          </a:p>
        </p:txBody>
      </p:sp>
      <p:sp>
        <p:nvSpPr>
          <p:cNvPr id="1632" name="Click here to edit subtitle-45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Utilizing Customer Behavior for Marketing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59548" y="0"/>
            <a:ext cx="2628452" cy="4113845"/>
          </a:xfrm>
          <a:prstGeom prst="rect">
            <a:avLst/>
          </a:prstGeom>
        </p:spPr>
      </p:pic>
      <p:pic>
        <p:nvPicPr>
          <p:cNvPr id="17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362700" cy="10287000"/>
          </a:xfrm>
          <a:prstGeom prst="rect">
            <a:avLst/>
          </a:prstGeom>
        </p:spPr>
      </p:pic>
      <p:pic>
        <p:nvPicPr>
          <p:cNvPr id="1720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514850" y="8439150"/>
            <a:ext cx="1847850" cy="1847850"/>
          </a:xfrm>
          <a:prstGeom prst="rect">
            <a:avLst/>
          </a:prstGeom>
        </p:spPr>
      </p:pic>
      <p:sp>
        <p:nvSpPr>
          <p:cNvPr id="1722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2326100"/>
            <a:ext cx="6096000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Average Tracks per Customer: 15.5</a:t>
            </a:r>
          </a:p>
        </p:txBody>
      </p:sp>
      <p:sp>
        <p:nvSpPr>
          <p:cNvPr id="172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1804511"/>
            <a:ext cx="4443412" cy="647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HIGHER ENGAGEMENT IN PURCHASING TRACKS</a:t>
            </a:r>
          </a:p>
        </p:txBody>
      </p:sp>
      <p:sp>
        <p:nvSpPr>
          <p:cNvPr id="172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2520791"/>
            <a:ext cx="44434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Indicates customers are actively buying music.</a:t>
            </a:r>
          </a:p>
        </p:txBody>
      </p:sp>
      <p:sp>
        <p:nvSpPr>
          <p:cNvPr id="1727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4289012"/>
            <a:ext cx="5224462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Total Spent: 4709$ </a:t>
            </a:r>
          </a:p>
        </p:txBody>
      </p:sp>
      <p:sp>
        <p:nvSpPr>
          <p:cNvPr id="1728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3767423"/>
            <a:ext cx="4443412" cy="647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SIGNIFICANT REVENUE GENERATION</a:t>
            </a:r>
          </a:p>
        </p:txBody>
      </p:sp>
      <p:sp>
        <p:nvSpPr>
          <p:cNvPr id="1730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4483703"/>
            <a:ext cx="44434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Reflects strong market demand for music.</a:t>
            </a:r>
          </a:p>
        </p:txBody>
      </p:sp>
      <p:sp>
        <p:nvSpPr>
          <p:cNvPr id="1732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799" y="6091809"/>
            <a:ext cx="5625353" cy="400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Number of Customers: 59 </a:t>
            </a:r>
          </a:p>
        </p:txBody>
      </p:sp>
      <p:sp>
        <p:nvSpPr>
          <p:cNvPr id="17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5730240"/>
            <a:ext cx="44434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LARGE CUSTOMER BASE</a:t>
            </a:r>
          </a:p>
        </p:txBody>
      </p:sp>
      <p:sp>
        <p:nvSpPr>
          <p:cNvPr id="173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6126480"/>
            <a:ext cx="44434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 robust audience for marketing strategies.</a:t>
            </a:r>
          </a:p>
        </p:txBody>
      </p:sp>
      <p:sp>
        <p:nvSpPr>
          <p:cNvPr id="1737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162800" y="7734680"/>
            <a:ext cx="5224462" cy="3847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Average Total Spent: 7.6$ </a:t>
            </a:r>
          </a:p>
        </p:txBody>
      </p:sp>
      <p:sp>
        <p:nvSpPr>
          <p:cNvPr id="173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7373112"/>
            <a:ext cx="44434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HEALTHY AVERAGE SPENDING</a:t>
            </a:r>
          </a:p>
        </p:txBody>
      </p:sp>
      <p:sp>
        <p:nvSpPr>
          <p:cNvPr id="174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115925" y="7769352"/>
            <a:ext cx="444341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Shows potential for upselling opportunities.</a:t>
            </a:r>
          </a:p>
        </p:txBody>
      </p:sp>
      <p:pic>
        <p:nvPicPr>
          <p:cNvPr id="17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6507596"/>
            <a:ext cx="2939192" cy="3779404"/>
          </a:xfrm>
          <a:prstGeom prst="rect">
            <a:avLst/>
          </a:prstGeom>
        </p:spPr>
      </p:pic>
      <p:sp>
        <p:nvSpPr>
          <p:cNvPr id="1743" name="Click here to edit title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3806"/>
            <a:ext cx="4833938" cy="2581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CUSTOMER SPENDING ANALYSIS INSIGHTS</a:t>
            </a:r>
          </a:p>
        </p:txBody>
      </p:sp>
      <p:sp>
        <p:nvSpPr>
          <p:cNvPr id="1745" name="Click here to edit subtitle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429000"/>
            <a:ext cx="4833938" cy="790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Analyzing Customer Behavior by Country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6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67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2362200"/>
            <a:ext cx="16764000" cy="7924800"/>
          </a:xfrm>
          <a:prstGeom prst="rect">
            <a:avLst/>
          </a:prstGeom>
        </p:spPr>
      </p:pic>
      <p:pic>
        <p:nvPicPr>
          <p:cNvPr id="1673" name="image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95400" y="3256883"/>
            <a:ext cx="1466850" cy="1466850"/>
          </a:xfrm>
          <a:prstGeom prst="rect">
            <a:avLst/>
          </a:prstGeom>
        </p:spPr>
      </p:pic>
      <p:sp>
        <p:nvSpPr>
          <p:cNvPr id="167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95400" y="4948523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OBJECTIVE OF SQL MODIFICATION</a:t>
            </a:r>
          </a:p>
        </p:txBody>
      </p:sp>
      <p:sp>
        <p:nvSpPr>
          <p:cNvPr id="167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95400" y="5344763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Aim to enhance the 'Albums' table by adding a new column.</a:t>
            </a:r>
          </a:p>
        </p:txBody>
      </p:sp>
      <p:pic>
        <p:nvPicPr>
          <p:cNvPr id="1679" name="image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705505" y="3256883"/>
            <a:ext cx="1466850" cy="1466850"/>
          </a:xfrm>
          <a:prstGeom prst="rect">
            <a:avLst/>
          </a:prstGeom>
        </p:spPr>
      </p:pic>
      <p:sp>
        <p:nvSpPr>
          <p:cNvPr id="168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05505" y="4948523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UTILIZING ALTER COMMAND</a:t>
            </a:r>
          </a:p>
        </p:txBody>
      </p:sp>
      <p:sp>
        <p:nvSpPr>
          <p:cNvPr id="168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05505" y="5344763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The ALTER statement is essential for modifying tables.</a:t>
            </a:r>
          </a:p>
        </p:txBody>
      </p:sp>
      <p:pic>
        <p:nvPicPr>
          <p:cNvPr id="1685" name="image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2115514" y="3256883"/>
            <a:ext cx="1466850" cy="1466850"/>
          </a:xfrm>
          <a:prstGeom prst="rect">
            <a:avLst/>
          </a:prstGeom>
        </p:spPr>
      </p:pic>
      <p:sp>
        <p:nvSpPr>
          <p:cNvPr id="168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15514" y="4948523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UNDERSTANDING SYNTAX</a:t>
            </a:r>
          </a:p>
        </p:txBody>
      </p:sp>
      <p:sp>
        <p:nvSpPr>
          <p:cNvPr id="168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15514" y="5344763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Syntax: ALTER TABLE table_name ADD COLUMN column_name datatype;</a:t>
            </a:r>
          </a:p>
        </p:txBody>
      </p:sp>
      <p:pic>
        <p:nvPicPr>
          <p:cNvPr id="1691" name="image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95400" y="6591300"/>
            <a:ext cx="1466850" cy="1466850"/>
          </a:xfrm>
          <a:prstGeom prst="rect">
            <a:avLst/>
          </a:prstGeom>
        </p:spPr>
      </p:pic>
      <p:sp>
        <p:nvSpPr>
          <p:cNvPr id="1693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95400" y="8282940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EXECUTING THE QUERY</a:t>
            </a:r>
          </a:p>
        </p:txBody>
      </p:sp>
      <p:sp>
        <p:nvSpPr>
          <p:cNvPr id="1695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95400" y="8679180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Use the specific query to add 'NewReleaseYear' column.</a:t>
            </a:r>
          </a:p>
        </p:txBody>
      </p:sp>
      <p:pic>
        <p:nvPicPr>
          <p:cNvPr id="1697" name="image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705505" y="6591300"/>
            <a:ext cx="1466850" cy="1466850"/>
          </a:xfrm>
          <a:prstGeom prst="rect">
            <a:avLst/>
          </a:prstGeom>
        </p:spPr>
      </p:pic>
      <p:sp>
        <p:nvSpPr>
          <p:cNvPr id="1699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05505" y="8282940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TESTING THE MODIFICATION</a:t>
            </a:r>
          </a:p>
        </p:txBody>
      </p:sp>
      <p:sp>
        <p:nvSpPr>
          <p:cNvPr id="1701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705505" y="8679180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Verify changes using SELECT * FROM album command.</a:t>
            </a:r>
          </a:p>
        </p:txBody>
      </p:sp>
      <p:pic>
        <p:nvPicPr>
          <p:cNvPr id="1703" name="imageNode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2115514" y="6591300"/>
            <a:ext cx="1466850" cy="1466850"/>
          </a:xfrm>
          <a:prstGeom prst="rect">
            <a:avLst/>
          </a:prstGeom>
        </p:spPr>
      </p:pic>
      <p:sp>
        <p:nvSpPr>
          <p:cNvPr id="170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15514" y="8282940"/>
            <a:ext cx="4910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VISUAL OUTPUT</a:t>
            </a:r>
          </a:p>
        </p:txBody>
      </p:sp>
      <p:sp>
        <p:nvSpPr>
          <p:cNvPr id="170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15514" y="8679180"/>
            <a:ext cx="49101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Check the output to confirm successful modification.</a:t>
            </a:r>
          </a:p>
        </p:txBody>
      </p:sp>
      <p:sp>
        <p:nvSpPr>
          <p:cNvPr id="1709" name="Click here to edit title-40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SQL TABLE MODIFICATION TECHNIQUES</a:t>
            </a:r>
          </a:p>
        </p:txBody>
      </p:sp>
      <p:sp>
        <p:nvSpPr>
          <p:cNvPr id="1711" name="Click here to edit subtitle-45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67973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Steps to Add a New Column in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6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640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05617" y="3151918"/>
            <a:ext cx="609600" cy="609600"/>
          </a:xfrm>
          <a:prstGeom prst="rect">
            <a:avLst/>
          </a:prstGeom>
        </p:spPr>
      </p:pic>
      <p:sp>
        <p:nvSpPr>
          <p:cNvPr id="1642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12297" y="3216688"/>
            <a:ext cx="433388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01</a:t>
            </a:r>
          </a:p>
        </p:txBody>
      </p:sp>
      <p:sp>
        <p:nvSpPr>
          <p:cNvPr id="16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31061" y="3080385"/>
            <a:ext cx="57007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ACQUISITION</a:t>
            </a:r>
          </a:p>
        </p:txBody>
      </p:sp>
      <p:sp>
        <p:nvSpPr>
          <p:cNvPr id="164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31061" y="3476625"/>
            <a:ext cx="57007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Measure new customers gained and their purchases.</a:t>
            </a:r>
          </a:p>
        </p:txBody>
      </p:sp>
      <p:pic>
        <p:nvPicPr>
          <p:cNvPr id="16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0415588" y="4047744"/>
            <a:ext cx="609600" cy="609600"/>
          </a:xfrm>
          <a:prstGeom prst="rect">
            <a:avLst/>
          </a:prstGeom>
        </p:spPr>
      </p:pic>
      <p:sp>
        <p:nvSpPr>
          <p:cNvPr id="1646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26078" y="4112514"/>
            <a:ext cx="423862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02</a:t>
            </a:r>
          </a:p>
        </p:txBody>
      </p:sp>
      <p:sp>
        <p:nvSpPr>
          <p:cNvPr id="164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29988" y="3976211"/>
            <a:ext cx="454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RETENTION ANALYSIS</a:t>
            </a:r>
          </a:p>
        </p:txBody>
      </p:sp>
      <p:sp>
        <p:nvSpPr>
          <p:cNvPr id="164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29988" y="4372451"/>
            <a:ext cx="45481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Assess repeat purchases and churn rates.</a:t>
            </a:r>
          </a:p>
        </p:txBody>
      </p:sp>
      <p:pic>
        <p:nvPicPr>
          <p:cNvPr id="16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805517" y="5526500"/>
            <a:ext cx="609600" cy="609600"/>
          </a:xfrm>
          <a:prstGeom prst="rect">
            <a:avLst/>
          </a:prstGeom>
        </p:spPr>
      </p:pic>
      <p:sp>
        <p:nvSpPr>
          <p:cNvPr id="1650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08387" y="5591270"/>
            <a:ext cx="433388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03</a:t>
            </a:r>
          </a:p>
        </p:txBody>
      </p:sp>
      <p:sp>
        <p:nvSpPr>
          <p:cNvPr id="165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9327" y="5454968"/>
            <a:ext cx="58245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SALES PERFORMANCE</a:t>
            </a:r>
          </a:p>
        </p:txBody>
      </p:sp>
      <p:sp>
        <p:nvSpPr>
          <p:cNvPr id="16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61257" y="5851208"/>
            <a:ext cx="6272608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Compare revenue and order values during campaigns.</a:t>
            </a:r>
          </a:p>
        </p:txBody>
      </p:sp>
      <p:pic>
        <p:nvPicPr>
          <p:cNvPr id="16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1315700" y="6656642"/>
            <a:ext cx="609600" cy="609600"/>
          </a:xfrm>
          <a:prstGeom prst="rect">
            <a:avLst/>
          </a:prstGeom>
        </p:spPr>
      </p:pic>
      <p:sp>
        <p:nvSpPr>
          <p:cNvPr id="1654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07140" y="6721412"/>
            <a:ext cx="461962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04</a:t>
            </a:r>
          </a:p>
        </p:txBody>
      </p:sp>
      <p:sp>
        <p:nvSpPr>
          <p:cNvPr id="1655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30100" y="6585109"/>
            <a:ext cx="53863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SEGMENTATION</a:t>
            </a:r>
          </a:p>
        </p:txBody>
      </p:sp>
      <p:sp>
        <p:nvSpPr>
          <p:cNvPr id="165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30100" y="6981349"/>
            <a:ext cx="5386388" cy="68364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Identify responsive customer groups for targeting.</a:t>
            </a:r>
          </a:p>
        </p:txBody>
      </p:sp>
      <p:pic>
        <p:nvPicPr>
          <p:cNvPr id="16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5791105" y="8192357"/>
            <a:ext cx="609600" cy="609600"/>
          </a:xfrm>
          <a:prstGeom prst="rect">
            <a:avLst/>
          </a:prstGeom>
        </p:spPr>
      </p:pic>
      <p:sp>
        <p:nvSpPr>
          <p:cNvPr id="1658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93975" y="8257127"/>
            <a:ext cx="433388" cy="485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520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05</a:t>
            </a:r>
          </a:p>
        </p:txBody>
      </p:sp>
      <p:sp>
        <p:nvSpPr>
          <p:cNvPr id="1659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7942421"/>
            <a:ext cx="49482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ENGAGEMENT INSIGHTS</a:t>
            </a:r>
          </a:p>
        </p:txBody>
      </p:sp>
      <p:sp>
        <p:nvSpPr>
          <p:cNvPr id="1660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8338661"/>
            <a:ext cx="494823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Evaluate email interactions and redemption rates.</a:t>
            </a:r>
          </a:p>
        </p:txBody>
      </p:sp>
      <p:sp>
        <p:nvSpPr>
          <p:cNvPr id="1661" name="Click here to edit title-48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RECOMMENDATIONS-</a:t>
            </a:r>
          </a:p>
        </p:txBody>
      </p:sp>
      <p:sp>
        <p:nvSpPr>
          <p:cNvPr id="1663" name="Click here to edit subtitle-44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5197138" cy="3722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Evaluate the effectiveness of promotional strategies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3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322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944880" y="4095750"/>
            <a:ext cx="548640" cy="548640"/>
          </a:xfrm>
          <a:prstGeom prst="rect">
            <a:avLst/>
          </a:prstGeom>
        </p:spPr>
      </p:pic>
      <p:pic>
        <p:nvPicPr>
          <p:cNvPr id="378" name="iconNode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3349970-6FA6-4242-8BB7-9A0D5C7FAC80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6710648" y="7341870"/>
            <a:ext cx="548640" cy="548640"/>
          </a:xfrm>
          <a:prstGeom prst="rect">
            <a:avLst/>
          </a:prstGeom>
        </p:spPr>
      </p:pic>
      <p:sp>
        <p:nvSpPr>
          <p:cNvPr id="384" name="Click here to edit title-41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DATA SCHEMA- </a:t>
            </a:r>
          </a:p>
        </p:txBody>
      </p:sp>
      <p:pic>
        <p:nvPicPr>
          <p:cNvPr id="40" name="Google Shape;79;p17">
            <a:extLst>
              <a:ext uri="{FF2B5EF4-FFF2-40B4-BE49-F238E27FC236}">
                <a16:creationId xmlns:a16="http://schemas.microsoft.com/office/drawing/2014/main" id="{3229DF37-7A22-46C6-9A42-864B880D59EA}"/>
              </a:ext>
            </a:extLst>
          </p:cNvPr>
          <p:cNvPicPr preferRelativeResize="0"/>
          <p:nvPr/>
        </p:nvPicPr>
        <p:blipFill>
          <a:blip r:embed="rId69"/>
          <a:stretch>
            <a:fillRect/>
          </a:stretch>
        </p:blipFill>
        <p:spPr>
          <a:xfrm>
            <a:off x="1493520" y="2030506"/>
            <a:ext cx="14818658" cy="7879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5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4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430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1277" y="473177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98BFB-0C35-4131-A92B-C50280AE0BDD}"/>
              </a:ext>
            </a:extLst>
          </p:cNvPr>
          <p:cNvSpPr txBox="1"/>
          <p:nvPr/>
        </p:nvSpPr>
        <p:spPr>
          <a:xfrm>
            <a:off x="147930" y="1868686"/>
            <a:ext cx="1075112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analysis provides valuable insights into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purchasing behavior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preferences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geographic location and genre popularity, enabling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targeted recommendations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high-revenue customers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tracking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frequency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businesses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re-engage inactive customers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prevent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churn in high-risk segments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highlights the dominance of specific genres, such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across various locations, offering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cross-selling and upselling opportunities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regional and customer preferences.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Differences in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purchasing patterns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long-term and new customers reveal opportunities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loyalty programs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offers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ultimately enhancing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retention and satisfaction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96A947-73C5-409B-BC71-2E7CAE1C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77723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5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3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3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3912870"/>
            <a:ext cx="914400" cy="914400"/>
          </a:xfrm>
          <a:prstGeom prst="rect">
            <a:avLst/>
          </a:prstGeom>
        </p:spPr>
      </p:pic>
      <p:pic>
        <p:nvPicPr>
          <p:cNvPr id="322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44880" y="4095750"/>
            <a:ext cx="548640" cy="548640"/>
          </a:xfrm>
          <a:prstGeom prst="rect">
            <a:avLst/>
          </a:prstGeom>
        </p:spPr>
      </p:pic>
      <p:sp>
        <p:nvSpPr>
          <p:cNvPr id="32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3722370"/>
            <a:ext cx="4043362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IDENTIFYING MISSING VALUES &amp; DUPLICATES</a:t>
            </a:r>
          </a:p>
        </p:txBody>
      </p:sp>
      <p:sp>
        <p:nvSpPr>
          <p:cNvPr id="32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434721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Assess tables for NULLs and duplicate entries.</a:t>
            </a:r>
          </a:p>
        </p:txBody>
      </p:sp>
      <p:pic>
        <p:nvPicPr>
          <p:cNvPr id="32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527768" y="3912870"/>
            <a:ext cx="914400" cy="914400"/>
          </a:xfrm>
          <a:prstGeom prst="rect">
            <a:avLst/>
          </a:prstGeom>
        </p:spPr>
      </p:pic>
      <p:pic>
        <p:nvPicPr>
          <p:cNvPr id="330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8D3E62A-CECD-4F16-B052-B02766AF1E90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6710648" y="4095750"/>
            <a:ext cx="548640" cy="548640"/>
          </a:xfrm>
          <a:prstGeom prst="rect">
            <a:avLst/>
          </a:prstGeom>
        </p:spPr>
      </p:pic>
      <p:sp>
        <p:nvSpPr>
          <p:cNvPr id="33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385953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COALESCE() FUNCTION</a:t>
            </a:r>
          </a:p>
        </p:txBody>
      </p:sp>
      <p:sp>
        <p:nvSpPr>
          <p:cNvPr id="33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421005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Replace NULLs with default values using COALESCE().</a:t>
            </a:r>
          </a:p>
        </p:txBody>
      </p:sp>
      <p:pic>
        <p:nvPicPr>
          <p:cNvPr id="3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2293441" y="3912870"/>
            <a:ext cx="914400" cy="914400"/>
          </a:xfrm>
          <a:prstGeom prst="rect">
            <a:avLst/>
          </a:prstGeom>
        </p:spPr>
      </p:pic>
      <p:pic>
        <p:nvPicPr>
          <p:cNvPr id="338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alphaModFix/>
            <a:extLst>
              <a:ext uri="{6532CBCB-D018-4FA9-BA57-E2BE34B06BA6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3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2476321" y="4095750"/>
            <a:ext cx="548640" cy="548640"/>
          </a:xfrm>
          <a:prstGeom prst="rect">
            <a:avLst/>
          </a:prstGeom>
        </p:spPr>
      </p:pic>
      <p:sp>
        <p:nvSpPr>
          <p:cNvPr id="34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12641" y="385953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UPDATE STATEMENT</a:t>
            </a:r>
          </a:p>
        </p:txBody>
      </p:sp>
      <p:sp>
        <p:nvSpPr>
          <p:cNvPr id="34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12641" y="421005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Modify values based on conditions with UPDATE.</a:t>
            </a: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604510"/>
            <a:ext cx="914400" cy="914400"/>
          </a:xfrm>
          <a:prstGeom prst="rect">
            <a:avLst/>
          </a:prstGeom>
        </p:spPr>
      </p:pic>
      <p:pic>
        <p:nvPicPr>
          <p:cNvPr id="346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alphaModFix/>
            <a:extLst>
              <a:ext uri="{035B725C-4E05-4C5F-A3ED-FFD45D0842E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4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5787390"/>
            <a:ext cx="548640" cy="548640"/>
          </a:xfrm>
          <a:prstGeom prst="rect">
            <a:avLst/>
          </a:prstGeom>
        </p:spPr>
      </p:pic>
      <p:sp>
        <p:nvSpPr>
          <p:cNvPr id="34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555117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NULLS IN CUSTOMER TABLE</a:t>
            </a:r>
          </a:p>
        </p:txBody>
      </p:sp>
      <p:sp>
        <p:nvSpPr>
          <p:cNvPr id="35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590169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NULL values found in company, state, phone, fax.</a:t>
            </a:r>
          </a:p>
        </p:txBody>
      </p:sp>
      <p:pic>
        <p:nvPicPr>
          <p:cNvPr id="35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527768" y="5604510"/>
            <a:ext cx="914400" cy="914400"/>
          </a:xfrm>
          <a:prstGeom prst="rect">
            <a:avLst/>
          </a:prstGeom>
        </p:spPr>
      </p:pic>
      <p:pic>
        <p:nvPicPr>
          <p:cNvPr id="354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alphaModFix/>
            <a:extLst>
              <a:ext uri="{D00FD5BC-0DBE-44DD-BDAB-C17925DA94A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53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6710648" y="5787390"/>
            <a:ext cx="548640" cy="548640"/>
          </a:xfrm>
          <a:prstGeom prst="rect">
            <a:avLst/>
          </a:prstGeom>
        </p:spPr>
      </p:pic>
      <p:sp>
        <p:nvSpPr>
          <p:cNvPr id="356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555117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NULLS IN TRACK TABLE</a:t>
            </a:r>
          </a:p>
        </p:txBody>
      </p:sp>
      <p:sp>
        <p:nvSpPr>
          <p:cNvPr id="358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590169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NULL values observed in the composer column.</a:t>
            </a:r>
          </a:p>
        </p:txBody>
      </p:sp>
      <p:pic>
        <p:nvPicPr>
          <p:cNvPr id="3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2293441" y="5604510"/>
            <a:ext cx="914400" cy="914400"/>
          </a:xfrm>
          <a:prstGeom prst="rect">
            <a:avLst/>
          </a:prstGeom>
        </p:spPr>
      </p:pic>
      <p:pic>
        <p:nvPicPr>
          <p:cNvPr id="362" name="iconNode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alphaModFix/>
            <a:extLst>
              <a:ext uri="{777615A4-084B-43E5-8B56-69069EBD4054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5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2476321" y="5787390"/>
            <a:ext cx="548640" cy="548640"/>
          </a:xfrm>
          <a:prstGeom prst="rect">
            <a:avLst/>
          </a:prstGeom>
        </p:spPr>
      </p:pic>
      <p:sp>
        <p:nvSpPr>
          <p:cNvPr id="364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12641" y="5581650"/>
            <a:ext cx="4043362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NUMERIC REPLACEMENT STRATEGY</a:t>
            </a:r>
          </a:p>
        </p:txBody>
      </p:sp>
      <p:sp>
        <p:nvSpPr>
          <p:cNvPr id="366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12641" y="6206490"/>
            <a:ext cx="4043362" cy="342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Use 0 for NULL in numeric fields.</a:t>
            </a:r>
          </a:p>
        </p:txBody>
      </p:sp>
      <p:pic>
        <p:nvPicPr>
          <p:cNvPr id="3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7158990"/>
            <a:ext cx="914400" cy="914400"/>
          </a:xfrm>
          <a:prstGeom prst="rect">
            <a:avLst/>
          </a:prstGeom>
        </p:spPr>
      </p:pic>
      <p:pic>
        <p:nvPicPr>
          <p:cNvPr id="370" name="iconNod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9">
            <a:alphaModFix/>
            <a:extLst>
              <a:ext uri="{163B3265-078C-4D56-A0B4-BBEF35CF7B68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3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7341870"/>
            <a:ext cx="548640" cy="548640"/>
          </a:xfrm>
          <a:prstGeom prst="rect">
            <a:avLst/>
          </a:prstGeom>
        </p:spPr>
      </p:pic>
      <p:sp>
        <p:nvSpPr>
          <p:cNvPr id="372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710565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TEXT REPLACEMENT STRATEGY</a:t>
            </a:r>
          </a:p>
        </p:txBody>
      </p:sp>
      <p:sp>
        <p:nvSpPr>
          <p:cNvPr id="374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81200" y="745617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Use placeholders like 'None' for text fields.</a:t>
            </a:r>
          </a:p>
        </p:txBody>
      </p:sp>
      <p:pic>
        <p:nvPicPr>
          <p:cNvPr id="3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527768" y="7158990"/>
            <a:ext cx="914400" cy="914400"/>
          </a:xfrm>
          <a:prstGeom prst="rect">
            <a:avLst/>
          </a:prstGeom>
        </p:spPr>
      </p:pic>
      <p:pic>
        <p:nvPicPr>
          <p:cNvPr id="378" name="iconNode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alphaModFix/>
            <a:extLst>
              <a:ext uri="{B3349970-6FA6-4242-8BB7-9A0D5C7FAC80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6710648" y="7341870"/>
            <a:ext cx="548640" cy="548640"/>
          </a:xfrm>
          <a:prstGeom prst="rect">
            <a:avLst/>
          </a:prstGeom>
        </p:spPr>
      </p:pic>
      <p:sp>
        <p:nvSpPr>
          <p:cNvPr id="380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7105650"/>
            <a:ext cx="4043362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EXAMPLE REPLACEMENT</a:t>
            </a:r>
          </a:p>
        </p:txBody>
      </p:sp>
      <p:sp>
        <p:nvSpPr>
          <p:cNvPr id="382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46968" y="7456170"/>
            <a:ext cx="40433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650" spc="-3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Replace NULL composer with 'Unknown'.</a:t>
            </a:r>
          </a:p>
        </p:txBody>
      </p:sp>
      <p:sp>
        <p:nvSpPr>
          <p:cNvPr id="384" name="Click here to edit title-41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MANAGING MISSING VALUES &amp; DUPLICATES</a:t>
            </a:r>
          </a:p>
        </p:txBody>
      </p:sp>
      <p:sp>
        <p:nvSpPr>
          <p:cNvPr id="386" name="Click here to edit subtitle-48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Effective methods for managing data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5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17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17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80021" y="2346425"/>
            <a:ext cx="5777806" cy="1137195"/>
          </a:xfrm>
          <a:prstGeom prst="rect">
            <a:avLst/>
          </a:prstGeom>
        </p:spPr>
      </p:pic>
      <p:sp>
        <p:nvSpPr>
          <p:cNvPr id="1756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882140" y="2751772"/>
            <a:ext cx="38052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TABLES WITH NULL VALUES</a:t>
            </a:r>
          </a:p>
        </p:txBody>
      </p:sp>
      <p:pic>
        <p:nvPicPr>
          <p:cNvPr id="17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6656040" y="2346425"/>
            <a:ext cx="5615881" cy="1137195"/>
          </a:xfrm>
          <a:prstGeom prst="rect">
            <a:avLst/>
          </a:prstGeom>
        </p:spPr>
      </p:pic>
      <p:sp>
        <p:nvSpPr>
          <p:cNvPr id="1760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06189" y="2751772"/>
            <a:ext cx="3748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COLUMN NAME/ATTRIBUTE</a:t>
            </a:r>
          </a:p>
        </p:txBody>
      </p:sp>
      <p:pic>
        <p:nvPicPr>
          <p:cNvPr id="17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2267305" y="2346425"/>
            <a:ext cx="5120581" cy="1137195"/>
          </a:xfrm>
          <a:prstGeom prst="rect">
            <a:avLst/>
          </a:prstGeom>
        </p:spPr>
      </p:pic>
      <p:sp>
        <p:nvSpPr>
          <p:cNvPr id="1764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210699" y="2751772"/>
            <a:ext cx="32623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VALUE TO BE REPLACED</a:t>
            </a:r>
          </a:p>
        </p:txBody>
      </p:sp>
      <p:pic>
        <p:nvPicPr>
          <p:cNvPr id="17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021" y="3477072"/>
            <a:ext cx="5777806" cy="1203870"/>
          </a:xfrm>
          <a:prstGeom prst="rect">
            <a:avLst/>
          </a:prstGeom>
        </p:spPr>
      </p:pic>
      <p:sp>
        <p:nvSpPr>
          <p:cNvPr id="1768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330" y="3899154"/>
            <a:ext cx="5338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Customer</a:t>
            </a:r>
          </a:p>
        </p:txBody>
      </p:sp>
      <p:pic>
        <p:nvPicPr>
          <p:cNvPr id="17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6656040" y="3477072"/>
            <a:ext cx="5615881" cy="1203870"/>
          </a:xfrm>
          <a:prstGeom prst="rect">
            <a:avLst/>
          </a:prstGeom>
        </p:spPr>
      </p:pic>
      <p:sp>
        <p:nvSpPr>
          <p:cNvPr id="1772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92290" y="3899154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Company</a:t>
            </a:r>
          </a:p>
        </p:txBody>
      </p:sp>
      <p:pic>
        <p:nvPicPr>
          <p:cNvPr id="17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267305" y="3477072"/>
            <a:ext cx="5120581" cy="1203870"/>
          </a:xfrm>
          <a:prstGeom prst="rect">
            <a:avLst/>
          </a:prstGeom>
        </p:spPr>
      </p:pic>
      <p:sp>
        <p:nvSpPr>
          <p:cNvPr id="1776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03563" y="3899154"/>
            <a:ext cx="46815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'Unknown'</a:t>
            </a:r>
          </a:p>
        </p:txBody>
      </p:sp>
      <p:pic>
        <p:nvPicPr>
          <p:cNvPr id="1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110" y="4677728"/>
            <a:ext cx="5777806" cy="1203870"/>
          </a:xfrm>
          <a:prstGeom prst="rect">
            <a:avLst/>
          </a:prstGeom>
        </p:spPr>
      </p:pic>
      <p:sp>
        <p:nvSpPr>
          <p:cNvPr id="1780" name="Label-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330" y="5099685"/>
            <a:ext cx="5338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Customer</a:t>
            </a:r>
          </a:p>
        </p:txBody>
      </p:sp>
      <p:pic>
        <p:nvPicPr>
          <p:cNvPr id="17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6656070" y="4677728"/>
            <a:ext cx="5615881" cy="1203870"/>
          </a:xfrm>
          <a:prstGeom prst="rect">
            <a:avLst/>
          </a:prstGeom>
        </p:spPr>
      </p:pic>
      <p:sp>
        <p:nvSpPr>
          <p:cNvPr id="1784" name="Label-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92290" y="5099685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State</a:t>
            </a:r>
          </a:p>
        </p:txBody>
      </p:sp>
      <p:pic>
        <p:nvPicPr>
          <p:cNvPr id="1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267343" y="4677728"/>
            <a:ext cx="5120581" cy="1203870"/>
          </a:xfrm>
          <a:prstGeom prst="rect">
            <a:avLst/>
          </a:prstGeom>
        </p:spPr>
      </p:pic>
      <p:sp>
        <p:nvSpPr>
          <p:cNvPr id="1788" name="Label-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03563" y="5099685"/>
            <a:ext cx="46815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'None'</a:t>
            </a:r>
          </a:p>
        </p:txBody>
      </p:sp>
      <p:pic>
        <p:nvPicPr>
          <p:cNvPr id="17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110" y="5878258"/>
            <a:ext cx="5777806" cy="1203870"/>
          </a:xfrm>
          <a:prstGeom prst="rect">
            <a:avLst/>
          </a:prstGeom>
        </p:spPr>
      </p:pic>
      <p:sp>
        <p:nvSpPr>
          <p:cNvPr id="1792" name="Label-3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330" y="6300216"/>
            <a:ext cx="5338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Customer</a:t>
            </a:r>
          </a:p>
        </p:txBody>
      </p:sp>
      <p:pic>
        <p:nvPicPr>
          <p:cNvPr id="17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6656070" y="5878258"/>
            <a:ext cx="5615881" cy="1203870"/>
          </a:xfrm>
          <a:prstGeom prst="rect">
            <a:avLst/>
          </a:prstGeom>
        </p:spPr>
      </p:pic>
      <p:sp>
        <p:nvSpPr>
          <p:cNvPr id="1796" name="Label-3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92290" y="6300216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Phone</a:t>
            </a:r>
          </a:p>
        </p:txBody>
      </p:sp>
      <p:pic>
        <p:nvPicPr>
          <p:cNvPr id="1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267343" y="5878258"/>
            <a:ext cx="5120581" cy="1203870"/>
          </a:xfrm>
          <a:prstGeom prst="rect">
            <a:avLst/>
          </a:prstGeom>
        </p:spPr>
      </p:pic>
      <p:sp>
        <p:nvSpPr>
          <p:cNvPr id="1800" name="Label-3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03563" y="6300216"/>
            <a:ext cx="46815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'+00000000000'</a:t>
            </a:r>
          </a:p>
        </p:txBody>
      </p:sp>
      <p:pic>
        <p:nvPicPr>
          <p:cNvPr id="18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80110" y="7078790"/>
            <a:ext cx="5777806" cy="1203870"/>
          </a:xfrm>
          <a:prstGeom prst="rect">
            <a:avLst/>
          </a:prstGeom>
        </p:spPr>
      </p:pic>
      <p:sp>
        <p:nvSpPr>
          <p:cNvPr id="1804" name="Label-4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330" y="7500747"/>
            <a:ext cx="5338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Customer</a:t>
            </a:r>
          </a:p>
        </p:txBody>
      </p:sp>
      <p:pic>
        <p:nvPicPr>
          <p:cNvPr id="18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6656070" y="7078790"/>
            <a:ext cx="5615881" cy="1203870"/>
          </a:xfrm>
          <a:prstGeom prst="rect">
            <a:avLst/>
          </a:prstGeom>
        </p:spPr>
      </p:pic>
      <p:sp>
        <p:nvSpPr>
          <p:cNvPr id="1808" name="Label-4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92290" y="7500747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Fax</a:t>
            </a:r>
          </a:p>
        </p:txBody>
      </p:sp>
      <p:pic>
        <p:nvPicPr>
          <p:cNvPr id="1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2267343" y="7078790"/>
            <a:ext cx="5120581" cy="1203870"/>
          </a:xfrm>
          <a:prstGeom prst="rect">
            <a:avLst/>
          </a:prstGeom>
        </p:spPr>
      </p:pic>
      <p:sp>
        <p:nvSpPr>
          <p:cNvPr id="1812" name="Label-4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03563" y="7500747"/>
            <a:ext cx="46815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'+00000000000'</a:t>
            </a:r>
          </a:p>
        </p:txBody>
      </p:sp>
      <p:pic>
        <p:nvPicPr>
          <p:cNvPr id="18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880021" y="8279160"/>
            <a:ext cx="5777806" cy="1203870"/>
          </a:xfrm>
          <a:prstGeom prst="rect">
            <a:avLst/>
          </a:prstGeom>
        </p:spPr>
      </p:pic>
      <p:sp>
        <p:nvSpPr>
          <p:cNvPr id="1816" name="Label-5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6330" y="8701183"/>
            <a:ext cx="533876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Track</a:t>
            </a:r>
          </a:p>
        </p:txBody>
      </p:sp>
      <p:pic>
        <p:nvPicPr>
          <p:cNvPr id="18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6656070" y="8279225"/>
            <a:ext cx="5615881" cy="1203870"/>
          </a:xfrm>
          <a:prstGeom prst="rect">
            <a:avLst/>
          </a:prstGeom>
        </p:spPr>
      </p:pic>
      <p:sp>
        <p:nvSpPr>
          <p:cNvPr id="1820" name="Label-5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92290" y="8701183"/>
            <a:ext cx="51768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Composer</a:t>
            </a:r>
          </a:p>
        </p:txBody>
      </p:sp>
      <p:pic>
        <p:nvPicPr>
          <p:cNvPr id="18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12267305" y="8279160"/>
            <a:ext cx="5120581" cy="1203870"/>
          </a:xfrm>
          <a:prstGeom prst="rect">
            <a:avLst/>
          </a:prstGeom>
        </p:spPr>
      </p:pic>
      <p:sp>
        <p:nvSpPr>
          <p:cNvPr id="1824" name="Label-5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03563" y="8701183"/>
            <a:ext cx="468153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'Unknown'</a:t>
            </a:r>
          </a:p>
        </p:txBody>
      </p:sp>
      <p:sp>
        <p:nvSpPr>
          <p:cNvPr id="1826" name="Click here to edit title-50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HANDLING NULL VALUES IN TABLES</a:t>
            </a:r>
          </a:p>
        </p:txBody>
      </p:sp>
      <p:sp>
        <p:nvSpPr>
          <p:cNvPr id="1828" name="Click here to edit subtitle-45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Strategies for Replacing NULL Values Effectively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9365B-68A5-4E93-A33E-4F33C546F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50" y="2072407"/>
            <a:ext cx="8386116" cy="6569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3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395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3219" y="2264299"/>
            <a:ext cx="4691062" cy="12245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4866"/>
              </a:lnSpc>
            </a:pPr>
            <a:r>
              <a:rPr lang="en-US" sz="4055" b="1" dirty="0">
                <a:solidFill>
                  <a:srgbClr val="2196F3">
                    <a:alpha val="100000"/>
                  </a:srgbClr>
                </a:solidFill>
                <a:latin typeface="Lexend" panose="00000700000000000000" pitchFamily="2" charset="0"/>
              </a:rPr>
              <a:t>3503 unique tracks analyzed</a:t>
            </a:r>
          </a:p>
        </p:txBody>
      </p:sp>
      <p:sp>
        <p:nvSpPr>
          <p:cNvPr id="396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3219" y="3595418"/>
            <a:ext cx="4691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EXTENSIVE DATASET REVIEWED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3219" y="3991658"/>
            <a:ext cx="4691062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Analyzed top-selling tracks in the USA.</a:t>
            </a:r>
          </a:p>
        </p:txBody>
      </p:sp>
      <p:sp>
        <p:nvSpPr>
          <p:cNvPr id="398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63251" y="2141672"/>
            <a:ext cx="4681538" cy="596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055" b="1" dirty="0">
                <a:solidFill>
                  <a:srgbClr val="41B3D9">
                    <a:alpha val="100000"/>
                  </a:srgbClr>
                </a:solidFill>
                <a:latin typeface="Lexend" panose="00000700000000000000" pitchFamily="2" charset="0"/>
              </a:rPr>
              <a:t>Leading artist</a:t>
            </a:r>
          </a:p>
        </p:txBody>
      </p:sp>
      <p:sp>
        <p:nvSpPr>
          <p:cNvPr id="399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63251" y="2854904"/>
            <a:ext cx="46815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IDENTIFIED TOP ARTIST</a:t>
            </a:r>
          </a:p>
        </p:txBody>
      </p:sp>
      <p:sp>
        <p:nvSpPr>
          <p:cNvPr id="400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44200" y="3251144"/>
            <a:ext cx="4700589" cy="68364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The analysis revealed the top artist in sales.</a:t>
            </a:r>
          </a:p>
        </p:txBody>
      </p:sp>
      <p:sp>
        <p:nvSpPr>
          <p:cNvPr id="401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3211" y="5734320"/>
            <a:ext cx="4691062" cy="1247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4866"/>
              </a:lnSpc>
            </a:pPr>
            <a:r>
              <a:rPr lang="en-US" sz="4055" b="1" dirty="0">
                <a:solidFill>
                  <a:srgbClr val="3AC7D3">
                    <a:alpha val="100000"/>
                  </a:srgbClr>
                </a:solidFill>
                <a:latin typeface="Lexend" panose="00000700000000000000" pitchFamily="2" charset="0"/>
              </a:rPr>
              <a:t>Multiple genres identified</a:t>
            </a:r>
          </a:p>
        </p:txBody>
      </p:sp>
      <p:sp>
        <p:nvSpPr>
          <p:cNvPr id="40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3211" y="7065439"/>
            <a:ext cx="4691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DIVERSE MUSIC LANDSCAPE</a:t>
            </a:r>
          </a:p>
        </p:txBody>
      </p:sp>
      <p:sp>
        <p:nvSpPr>
          <p:cNvPr id="40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3211" y="7461679"/>
            <a:ext cx="4691062" cy="68364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The analysis showcased various popular genres.</a:t>
            </a:r>
          </a:p>
        </p:txBody>
      </p:sp>
      <p:sp>
        <p:nvSpPr>
          <p:cNvPr id="404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22893" y="5357137"/>
            <a:ext cx="4700588" cy="1247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055" b="1" dirty="0">
                <a:solidFill>
                  <a:srgbClr val="50D3C4">
                    <a:alpha val="100000"/>
                  </a:srgbClr>
                </a:solidFill>
                <a:latin typeface="Lexend" panose="00000700000000000000" pitchFamily="2" charset="0"/>
              </a:rPr>
              <a:t>Sum of total sales</a:t>
            </a:r>
          </a:p>
        </p:txBody>
      </p:sp>
      <p:sp>
        <p:nvSpPr>
          <p:cNvPr id="405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44200" y="6688256"/>
            <a:ext cx="470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HIGH REVENUE FROM TRACKS</a:t>
            </a:r>
          </a:p>
        </p:txBody>
      </p:sp>
      <p:sp>
        <p:nvSpPr>
          <p:cNvPr id="40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44200" y="7084496"/>
            <a:ext cx="4700588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Total sales reflect the profitability of tracks.</a:t>
            </a:r>
          </a:p>
        </p:txBody>
      </p:sp>
      <p:sp>
        <p:nvSpPr>
          <p:cNvPr id="407" name="Click here to edit title-42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TOP-SELLING TRACKS ANALYSIS</a:t>
            </a:r>
          </a:p>
        </p:txBody>
      </p:sp>
      <p:sp>
        <p:nvSpPr>
          <p:cNvPr id="409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Analyzing top tracks and artists in the USA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4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417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D88615DF-DFA9-47A6-A845-1889388B73DC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2286000"/>
            <a:ext cx="8382000" cy="7277100"/>
          </a:xfrm>
          <a:prstGeom prst="rect">
            <a:avLst/>
          </a:prstGeom>
        </p:spPr>
      </p:pic>
      <p:sp>
        <p:nvSpPr>
          <p:cNvPr id="419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3280" y="3528441"/>
            <a:ext cx="43576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TOTAL LOCATIONS ANALYZED</a:t>
            </a:r>
          </a:p>
        </p:txBody>
      </p:sp>
      <p:sp>
        <p:nvSpPr>
          <p:cNvPr id="42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-134471" y="3924680"/>
            <a:ext cx="5585439" cy="3245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Analyzed data from 59 unique country locations.</a:t>
            </a:r>
          </a:p>
        </p:txBody>
      </p:sp>
      <p:sp>
        <p:nvSpPr>
          <p:cNvPr id="421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4466558"/>
            <a:ext cx="4700588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825"/>
              </a:lnSpc>
            </a:pPr>
            <a:r>
              <a:rPr lang="en-US" sz="1521" b="1" dirty="0">
                <a:solidFill>
                  <a:srgbClr val="41B3D9">
                    <a:alpha val="100000"/>
                  </a:srgbClr>
                </a:solidFill>
                <a:latin typeface="Lexend" panose="00000700000000000000" pitchFamily="2" charset="0"/>
              </a:rPr>
              <a:t>COUNT(customer_id)</a:t>
            </a:r>
          </a:p>
        </p:txBody>
      </p:sp>
      <p:sp>
        <p:nvSpPr>
          <p:cNvPr id="42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4805648"/>
            <a:ext cx="470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COUNT</a:t>
            </a:r>
          </a:p>
        </p:txBody>
      </p:sp>
      <p:sp>
        <p:nvSpPr>
          <p:cNvPr id="42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5201888"/>
            <a:ext cx="470058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Customer distribution across countries and states.</a:t>
            </a:r>
          </a:p>
        </p:txBody>
      </p:sp>
      <p:sp>
        <p:nvSpPr>
          <p:cNvPr id="424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21978"/>
            <a:ext cx="4691062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1825"/>
              </a:lnSpc>
            </a:pPr>
            <a:r>
              <a:rPr lang="en-US" sz="1521" b="1" dirty="0">
                <a:solidFill>
                  <a:srgbClr val="3AC7D3">
                    <a:alpha val="100000"/>
                  </a:srgbClr>
                </a:solidFill>
                <a:latin typeface="Lexend" panose="00000700000000000000" pitchFamily="2" charset="0"/>
              </a:rPr>
              <a:t>COALESCE(state, 'None')</a:t>
            </a:r>
          </a:p>
        </p:txBody>
      </p:sp>
      <p:sp>
        <p:nvSpPr>
          <p:cNvPr id="425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261068"/>
            <a:ext cx="4691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STATE REPRESENTATION</a:t>
            </a:r>
          </a:p>
        </p:txBody>
      </p:sp>
      <p:sp>
        <p:nvSpPr>
          <p:cNvPr id="426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657308"/>
            <a:ext cx="4691062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State data represented, with 'None' for missing.</a:t>
            </a:r>
          </a:p>
        </p:txBody>
      </p:sp>
      <p:sp>
        <p:nvSpPr>
          <p:cNvPr id="427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7377398"/>
            <a:ext cx="4700588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825"/>
              </a:lnSpc>
            </a:pPr>
            <a:r>
              <a:rPr lang="en-US" sz="1521" b="1" dirty="0">
                <a:solidFill>
                  <a:srgbClr val="50D3C4">
                    <a:alpha val="100000"/>
                  </a:srgbClr>
                </a:solidFill>
                <a:latin typeface="Lexend" panose="00000700000000000000" pitchFamily="2" charset="0"/>
              </a:rPr>
              <a:t>GROUP BY country, state, city</a:t>
            </a:r>
          </a:p>
        </p:txBody>
      </p:sp>
      <p:sp>
        <p:nvSpPr>
          <p:cNvPr id="42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7716488"/>
            <a:ext cx="470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DATA AGGREGATION</a:t>
            </a:r>
          </a:p>
        </p:txBody>
      </p:sp>
      <p:sp>
        <p:nvSpPr>
          <p:cNvPr id="42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56845" y="8112728"/>
            <a:ext cx="4700588" cy="7239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181C24">
                    <a:alpha val="100000"/>
                  </a:srgbClr>
                </a:solidFill>
                <a:latin typeface="Inter" panose="00000700000000000000" pitchFamily="2" charset="0"/>
              </a:rPr>
              <a:t>Data aggregated for clarity in demographics.</a:t>
            </a:r>
          </a:p>
        </p:txBody>
      </p:sp>
      <p:sp>
        <p:nvSpPr>
          <p:cNvPr id="430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CUSTOMER DEMOGRAPHICS ANALYSIS</a:t>
            </a:r>
          </a:p>
        </p:txBody>
      </p:sp>
      <p:sp>
        <p:nvSpPr>
          <p:cNvPr id="432" name="Click here to edit subtitle-43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Analysis of Customer Demographics by Country, State, and City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pic>
        <p:nvPicPr>
          <p:cNvPr id="44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2362200"/>
            <a:ext cx="3657600" cy="7924800"/>
          </a:xfrm>
          <a:prstGeom prst="rect">
            <a:avLst/>
          </a:prstGeom>
        </p:spPr>
      </p:pic>
      <p:sp>
        <p:nvSpPr>
          <p:cNvPr id="442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3850958"/>
            <a:ext cx="2928938" cy="7694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Total Revenue: $4709</a:t>
            </a:r>
          </a:p>
        </p:txBody>
      </p:sp>
      <p:sp>
        <p:nvSpPr>
          <p:cNvPr id="4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5061394"/>
            <a:ext cx="2928938" cy="2524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REVENUE REFLECTS STRONG SALES PERFORMANCE.</a:t>
            </a:r>
          </a:p>
        </p:txBody>
      </p:sp>
      <p:sp>
        <p:nvSpPr>
          <p:cNvPr id="44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7728394"/>
            <a:ext cx="2928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Indicates high customer demand and successful strategies.</a:t>
            </a:r>
          </a:p>
        </p:txBody>
      </p:sp>
      <p:pic>
        <p:nvPicPr>
          <p:cNvPr id="4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657600" y="2362200"/>
            <a:ext cx="3657600" cy="7924800"/>
          </a:xfrm>
          <a:prstGeom prst="rect">
            <a:avLst/>
          </a:prstGeom>
        </p:spPr>
      </p:pic>
      <p:sp>
        <p:nvSpPr>
          <p:cNvPr id="449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3599498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Number of Invoices: 614</a:t>
            </a:r>
          </a:p>
        </p:txBody>
      </p:sp>
      <p:sp>
        <p:nvSpPr>
          <p:cNvPr id="45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4809934"/>
            <a:ext cx="2928938" cy="3028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HIGH INVOICE COUNT SHOWS ACTIVE TRANSACTIONS.</a:t>
            </a:r>
          </a:p>
        </p:txBody>
      </p:sp>
      <p:sp>
        <p:nvSpPr>
          <p:cNvPr id="45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38600" y="7979854"/>
            <a:ext cx="2928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Demonstrates robust business activity across regions.</a:t>
            </a:r>
          </a:p>
        </p:txBody>
      </p:sp>
      <p:pic>
        <p:nvPicPr>
          <p:cNvPr id="4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2362200"/>
            <a:ext cx="3657600" cy="7924800"/>
          </a:xfrm>
          <a:prstGeom prst="rect">
            <a:avLst/>
          </a:prstGeom>
        </p:spPr>
      </p:pic>
      <p:sp>
        <p:nvSpPr>
          <p:cNvPr id="456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3850958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FFFFFF">
                    <a:alpha val="100000"/>
                  </a:srgbClr>
                </a:solidFill>
                <a:latin typeface="Lexend" panose="00000700000000000000" pitchFamily="2" charset="0"/>
              </a:rPr>
              <a:t>Countries Involved: 59</a:t>
            </a:r>
          </a:p>
        </p:txBody>
      </p:sp>
      <p:sp>
        <p:nvSpPr>
          <p:cNvPr id="45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5061394"/>
            <a:ext cx="2928938" cy="2524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DIVERSE MARKET PRESENCE ENHANCES STABILITY.</a:t>
            </a:r>
          </a:p>
        </p:txBody>
      </p:sp>
      <p:sp>
        <p:nvSpPr>
          <p:cNvPr id="45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96200" y="7728394"/>
            <a:ext cx="2928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Reduces risk by spreading sales across different regions.</a:t>
            </a:r>
          </a:p>
        </p:txBody>
      </p:sp>
      <p:pic>
        <p:nvPicPr>
          <p:cNvPr id="4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0972800" y="2362200"/>
            <a:ext cx="3657600" cy="7924800"/>
          </a:xfrm>
          <a:prstGeom prst="rect">
            <a:avLst/>
          </a:prstGeom>
        </p:spPr>
      </p:pic>
      <p:sp>
        <p:nvSpPr>
          <p:cNvPr id="463" name="$50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4102418"/>
            <a:ext cx="2928938" cy="38472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Top City: Prague</a:t>
            </a:r>
          </a:p>
        </p:txBody>
      </p:sp>
      <p:sp>
        <p:nvSpPr>
          <p:cNvPr id="46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5312854"/>
            <a:ext cx="2928938" cy="202517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Prague GENERATES THE HIGHEST REVENUE.</a:t>
            </a:r>
          </a:p>
        </p:txBody>
      </p:sp>
      <p:sp>
        <p:nvSpPr>
          <p:cNvPr id="46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353800" y="7476934"/>
            <a:ext cx="2928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Indicates a strong customer base in urban areas.</a:t>
            </a:r>
          </a:p>
        </p:txBody>
      </p:sp>
      <p:pic>
        <p:nvPicPr>
          <p:cNvPr id="4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630400" y="2362200"/>
            <a:ext cx="3657600" cy="7924800"/>
          </a:xfrm>
          <a:prstGeom prst="rect">
            <a:avLst/>
          </a:prstGeom>
        </p:spPr>
      </p:pic>
      <p:sp>
        <p:nvSpPr>
          <p:cNvPr id="470" name="$50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3850958"/>
            <a:ext cx="29289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34" b="1" dirty="0">
                <a:solidFill>
                  <a:srgbClr val="000000">
                    <a:alpha val="100000"/>
                  </a:srgbClr>
                </a:solidFill>
                <a:latin typeface="Lexend" panose="00000700000000000000" pitchFamily="2" charset="0"/>
              </a:rPr>
              <a:t>Average Invoice Value: $7.67</a:t>
            </a:r>
          </a:p>
        </p:txBody>
      </p:sp>
      <p:sp>
        <p:nvSpPr>
          <p:cNvPr id="471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5061394"/>
            <a:ext cx="2928938" cy="2524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dirty="0">
                <a:solidFill>
                  <a:srgbClr val="000000">
                    <a:alpha val="100000"/>
                  </a:srgbClr>
                </a:solidFill>
                <a:latin typeface="Lexend Medium" panose="00000700000000000000" pitchFamily="2" charset="0"/>
              </a:rPr>
              <a:t>HEALTHY AVERAGE INDICATES QUALITY SALES.</a:t>
            </a:r>
          </a:p>
        </p:txBody>
      </p:sp>
      <p:sp>
        <p:nvSpPr>
          <p:cNvPr id="473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11400" y="7728394"/>
            <a:ext cx="2928938" cy="1076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 spc="-4" dirty="0">
                <a:solidFill>
                  <a:srgbClr val="000000">
                    <a:alpha val="100000"/>
                  </a:srgbClr>
                </a:solidFill>
                <a:latin typeface="Inter" panose="00000700000000000000" pitchFamily="2" charset="0"/>
              </a:rPr>
              <a:t>Suggests effective pricing strategies and customer spending.</a:t>
            </a:r>
          </a:p>
        </p:txBody>
      </p:sp>
      <p:sp>
        <p:nvSpPr>
          <p:cNvPr id="475" name="Click here to edit title-46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TOTAL REVENUE AND INVOICES CALCULATION</a:t>
            </a:r>
          </a:p>
        </p:txBody>
      </p:sp>
      <p:sp>
        <p:nvSpPr>
          <p:cNvPr id="477" name="Click here to edit subtitle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85900"/>
            <a:ext cx="15197138" cy="419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Analyzing revenue and invoice distribution by region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7706022"/>
            <a:ext cx="2362200" cy="2580978"/>
          </a:xfrm>
          <a:prstGeom prst="rect">
            <a:avLst/>
          </a:prstGeom>
        </p:spPr>
      </p:pic>
      <p:pic>
        <p:nvPicPr>
          <p:cNvPr id="4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5564888" y="0"/>
            <a:ext cx="2723108" cy="2876550"/>
          </a:xfrm>
          <a:prstGeom prst="rect">
            <a:avLst/>
          </a:prstGeom>
        </p:spPr>
      </p:pic>
      <p:sp>
        <p:nvSpPr>
          <p:cNvPr id="488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54497" y="2851404"/>
            <a:ext cx="13477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COUNTRY</a:t>
            </a:r>
          </a:p>
        </p:txBody>
      </p:sp>
      <p:sp>
        <p:nvSpPr>
          <p:cNvPr id="496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98374" y="2851404"/>
            <a:ext cx="22431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exend Medium" panose="00000700000000000000" pitchFamily="2" charset="0"/>
              </a:rPr>
              <a:t>TOTAL REVENUE</a:t>
            </a:r>
          </a:p>
        </p:txBody>
      </p:sp>
      <p:sp>
        <p:nvSpPr>
          <p:cNvPr id="582" name="Click here to edit title-44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9324"/>
            <a:ext cx="15197138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181C24">
                    <a:alpha val="100000"/>
                  </a:srgbClr>
                </a:solidFill>
                <a:latin typeface="Lexend Medium" panose="00000700000000000000" pitchFamily="2" charset="0"/>
              </a:rPr>
              <a:t>TOP GENRES BY PURCHASE QUANTITY</a:t>
            </a:r>
          </a:p>
        </p:txBody>
      </p:sp>
      <p:sp>
        <p:nvSpPr>
          <p:cNvPr id="584" name="Click here to edit subtitle-45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09700"/>
            <a:ext cx="15197138" cy="3722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00" b="1" spc="-4" dirty="0">
                <a:solidFill>
                  <a:srgbClr val="6E7177">
                    <a:alpha val="100000"/>
                  </a:srgbClr>
                </a:solidFill>
                <a:latin typeface="Inter" panose="00000700000000000000" pitchFamily="2" charset="0"/>
              </a:rPr>
              <a:t>Analysis of top 3 Genres by Purchase Quantity</a:t>
            </a:r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5F2D540-F933-4094-A238-D534AAA20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95555"/>
              </p:ext>
            </p:extLst>
          </p:nvPr>
        </p:nvGraphicFramePr>
        <p:xfrm>
          <a:off x="7476564" y="2303104"/>
          <a:ext cx="10606263" cy="7667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7377A8B-5D21-43CF-984D-B92F34700028}"/>
              </a:ext>
            </a:extLst>
          </p:cNvPr>
          <p:cNvSpPr/>
          <p:nvPr/>
        </p:nvSpPr>
        <p:spPr>
          <a:xfrm>
            <a:off x="205171" y="2157724"/>
            <a:ext cx="7066223" cy="7812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Rock is the most popular genre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–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is the highest purchased genre for all three customers: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Frank: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64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František: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67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Helena: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Alternative &amp; Punk is the second most popular genre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–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appears consistently in the top 3 for all customers: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Frank: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František: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16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Helena: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Metal is another strong preference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ranks in the top 3 for Frank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František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14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and Helena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indicating a solid demand across all three.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mbria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2295</Words>
  <Application>Microsoft Office PowerPoint</Application>
  <PresentationFormat>Custom</PresentationFormat>
  <Paragraphs>471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Wingdings</vt:lpstr>
      <vt:lpstr>Inter</vt:lpstr>
      <vt:lpstr>Arial</vt:lpstr>
      <vt:lpstr>Lexend Medium</vt:lpstr>
      <vt:lpstr>Calibri Light</vt:lpstr>
      <vt:lpstr>Lexend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2.0.35.0, docId: 14103590, orderId: 4003276</dc:title>
  <dc:creator>Presentations.AI Exporter</dc:creator>
  <cp:lastModifiedBy>Sairaj Jadhav</cp:lastModifiedBy>
  <cp:revision>49</cp:revision>
  <dcterms:created xsi:type="dcterms:W3CDTF">2025-03-04T05:47:47Z</dcterms:created>
  <dcterms:modified xsi:type="dcterms:W3CDTF">2025-03-05T06:49:20Z</dcterms:modified>
</cp:coreProperties>
</file>